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10" r:id="rId3"/>
    <p:sldId id="257" r:id="rId4"/>
    <p:sldId id="261" r:id="rId5"/>
    <p:sldId id="327" r:id="rId6"/>
    <p:sldId id="311" r:id="rId7"/>
    <p:sldId id="328" r:id="rId8"/>
    <p:sldId id="312" r:id="rId9"/>
    <p:sldId id="330" r:id="rId10"/>
    <p:sldId id="331" r:id="rId11"/>
    <p:sldId id="332" r:id="rId12"/>
    <p:sldId id="333" r:id="rId13"/>
    <p:sldId id="313" r:id="rId14"/>
    <p:sldId id="334" r:id="rId15"/>
    <p:sldId id="348" r:id="rId16"/>
    <p:sldId id="345" r:id="rId17"/>
    <p:sldId id="346" r:id="rId18"/>
    <p:sldId id="347" r:id="rId19"/>
    <p:sldId id="314" r:id="rId20"/>
    <p:sldId id="335" r:id="rId21"/>
    <p:sldId id="336" r:id="rId22"/>
    <p:sldId id="337" r:id="rId23"/>
    <p:sldId id="338" r:id="rId24"/>
    <p:sldId id="350" r:id="rId25"/>
    <p:sldId id="340" r:id="rId26"/>
    <p:sldId id="351" r:id="rId27"/>
    <p:sldId id="352" r:id="rId28"/>
    <p:sldId id="353" r:id="rId29"/>
    <p:sldId id="354" r:id="rId30"/>
    <p:sldId id="355" r:id="rId31"/>
    <p:sldId id="315" r:id="rId32"/>
    <p:sldId id="339" r:id="rId33"/>
    <p:sldId id="341" r:id="rId34"/>
    <p:sldId id="342" r:id="rId35"/>
    <p:sldId id="343" r:id="rId36"/>
    <p:sldId id="344" r:id="rId37"/>
    <p:sldId id="34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g tựa đề và tên đề mục" id="{9490D179-15FD-4203-9685-359FFA8EA266}">
          <p14:sldIdLst>
            <p14:sldId id="256"/>
          </p14:sldIdLst>
        </p14:section>
        <p14:section name="Các trang nội dung chính" id="{2041FB58-A62B-4F43-AF39-E71C5B35FAD6}">
          <p14:sldIdLst>
            <p14:sldId id="310"/>
            <p14:sldId id="257"/>
            <p14:sldId id="261"/>
            <p14:sldId id="327"/>
            <p14:sldId id="311"/>
            <p14:sldId id="328"/>
            <p14:sldId id="312"/>
            <p14:sldId id="330"/>
            <p14:sldId id="331"/>
            <p14:sldId id="332"/>
            <p14:sldId id="333"/>
            <p14:sldId id="313"/>
            <p14:sldId id="334"/>
            <p14:sldId id="348"/>
            <p14:sldId id="345"/>
            <p14:sldId id="346"/>
            <p14:sldId id="347"/>
            <p14:sldId id="314"/>
            <p14:sldId id="335"/>
            <p14:sldId id="336"/>
            <p14:sldId id="337"/>
            <p14:sldId id="338"/>
            <p14:sldId id="350"/>
            <p14:sldId id="340"/>
            <p14:sldId id="351"/>
            <p14:sldId id="352"/>
            <p14:sldId id="353"/>
            <p14:sldId id="354"/>
            <p14:sldId id="355"/>
            <p14:sldId id="315"/>
            <p14:sldId id="339"/>
            <p14:sldId id="341"/>
            <p14:sldId id="342"/>
            <p14:sldId id="343"/>
            <p14:sldId id="344"/>
            <p14:sldId id="3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varScale="1">
        <p:scale>
          <a:sx n="113" d="100"/>
          <a:sy n="113" d="100"/>
        </p:scale>
        <p:origin x="510" y="102"/>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56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974D5-05D1-4CD0-8BA4-E92A39A9EB52}" type="datetimeFigureOut">
              <a:rPr lang="en-US" smtClean="0"/>
              <a:t>29/5/2024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D5B080-6F60-41A3-897F-FD5BF43A8621}" type="slidenum">
              <a:rPr lang="en-US" smtClean="0"/>
              <a:t>‹#›</a:t>
            </a:fld>
            <a:endParaRPr lang="en-US"/>
          </a:p>
        </p:txBody>
      </p:sp>
    </p:spTree>
    <p:extLst>
      <p:ext uri="{BB962C8B-B14F-4D97-AF65-F5344CB8AC3E}">
        <p14:creationId xmlns:p14="http://schemas.microsoft.com/office/powerpoint/2010/main" val="895232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C3E66-9809-4172-9F7F-3D85EEF02FC9}" type="datetimeFigureOut">
              <a:rPr lang="en-US" smtClean="0"/>
              <a:t>29/5/2024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A9990-F6A6-4359-A9CC-A9F9DBB145D5}" type="slidenum">
              <a:rPr lang="en-US" smtClean="0"/>
              <a:t>‹#›</a:t>
            </a:fld>
            <a:endParaRPr lang="en-US"/>
          </a:p>
        </p:txBody>
      </p:sp>
    </p:spTree>
    <p:extLst>
      <p:ext uri="{BB962C8B-B14F-4D97-AF65-F5344CB8AC3E}">
        <p14:creationId xmlns:p14="http://schemas.microsoft.com/office/powerpoint/2010/main" val="129493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ĐẠI</a:t>
            </a:r>
            <a:r>
              <a:rPr lang="en-US" sz="1600" baseline="0" dirty="0">
                <a:solidFill>
                  <a:schemeClr val="accent1"/>
                </a:solidFill>
              </a:rPr>
              <a:t> HỌC QUỐC GIA THÀNH PHỐ HỒ CHÍ MINH</a:t>
            </a:r>
          </a:p>
          <a:p>
            <a:pPr algn="ctr"/>
            <a:r>
              <a:rPr lang="en-US" sz="1600" b="1" baseline="0" dirty="0">
                <a:solidFill>
                  <a:schemeClr val="accent1">
                    <a:lumMod val="50000"/>
                  </a:schemeClr>
                </a:solidFill>
              </a:rPr>
              <a:t>TRƯỜNG ĐẠI HỌC BÁCH KHOA</a:t>
            </a:r>
            <a:endParaRPr lang="en-US" sz="1600" b="1" dirty="0">
              <a:solidFill>
                <a:schemeClr val="accent1">
                  <a:lumMod val="50000"/>
                </a:schemeClr>
              </a:solidFill>
            </a:endParaRPr>
          </a:p>
        </p:txBody>
      </p:sp>
    </p:spTree>
    <p:extLst>
      <p:ext uri="{BB962C8B-B14F-4D97-AF65-F5344CB8AC3E}">
        <p14:creationId xmlns:p14="http://schemas.microsoft.com/office/powerpoint/2010/main" val="302366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4" name="Footer Placeholder 3"/>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5" name="Slide Number Placeholder 4"/>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7232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45890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697730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0"/>
            <a:ext cx="7008812"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8" name="Title 1"/>
          <p:cNvSpPr>
            <a:spLocks noGrp="1"/>
          </p:cNvSpPr>
          <p:nvPr>
            <p:ph type="title"/>
          </p:nvPr>
        </p:nvSpPr>
        <p:spPr>
          <a:xfrm>
            <a:off x="839788" y="457200"/>
            <a:ext cx="3932237" cy="1221377"/>
          </a:xfrm>
        </p:spPr>
        <p:txBody>
          <a:bodyPr anchor="b"/>
          <a:lstStyle>
            <a:lvl1pPr>
              <a:defRPr sz="3200"/>
            </a:lvl1pPr>
          </a:lstStyle>
          <a:p>
            <a:r>
              <a:rPr lang="en-US"/>
              <a:t>Click to edit Master title style</a:t>
            </a:r>
          </a:p>
        </p:txBody>
      </p:sp>
      <p:sp>
        <p:nvSpPr>
          <p:cNvPr id="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0" name="Straight Connector 9"/>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38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22137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29224" y="0"/>
            <a:ext cx="6962775" cy="6858000"/>
          </a:xfrm>
          <a:solidFill>
            <a:schemeClr val="accent5">
              <a:lumMod val="50000"/>
            </a:schemeClr>
          </a:solidFill>
          <a:ln>
            <a:solidFill>
              <a:schemeClr val="tx1">
                <a:lumMod val="75000"/>
                <a:lumOff val="25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838200" y="1881156"/>
            <a:ext cx="3933825"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4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87391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4287544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45"/>
          <p:cNvSpPr>
            <a:spLocks noGrp="1"/>
          </p:cNvSpPr>
          <p:nvPr>
            <p:ph type="pic" sz="quarter" idx="13"/>
          </p:nvPr>
        </p:nvSpPr>
        <p:spPr>
          <a:xfrm>
            <a:off x="1605640" y="1525268"/>
            <a:ext cx="2744390" cy="2744390"/>
          </a:xfrm>
          <a:prstGeom prst="ellipse">
            <a:avLst/>
          </a:prstGeom>
          <a:solidFill>
            <a:schemeClr val="tx2">
              <a:lumMod val="90000"/>
              <a:lumOff val="10000"/>
            </a:schemeClr>
          </a:solidFill>
          <a:ln w="76200">
            <a:solidFill>
              <a:schemeClr val="accent1"/>
            </a:solidFill>
          </a:ln>
        </p:spPr>
      </p:sp>
      <p:sp>
        <p:nvSpPr>
          <p:cNvPr id="8" name="Text Placeholder 7"/>
          <p:cNvSpPr>
            <a:spLocks noGrp="1"/>
          </p:cNvSpPr>
          <p:nvPr>
            <p:ph type="body" sz="quarter" idx="14"/>
          </p:nvPr>
        </p:nvSpPr>
        <p:spPr>
          <a:xfrm>
            <a:off x="1842066"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9" name="Picture Placeholder 45"/>
          <p:cNvSpPr>
            <a:spLocks noGrp="1"/>
          </p:cNvSpPr>
          <p:nvPr>
            <p:ph type="pic" sz="quarter" idx="15"/>
          </p:nvPr>
        </p:nvSpPr>
        <p:spPr>
          <a:xfrm>
            <a:off x="4866712" y="1525268"/>
            <a:ext cx="2744390" cy="2744390"/>
          </a:xfrm>
          <a:prstGeom prst="ellipse">
            <a:avLst/>
          </a:prstGeom>
          <a:solidFill>
            <a:schemeClr val="tx2">
              <a:lumMod val="90000"/>
              <a:lumOff val="10000"/>
            </a:schemeClr>
          </a:solidFill>
          <a:ln w="76200">
            <a:solidFill>
              <a:srgbClr val="92D050"/>
            </a:solidFill>
          </a:ln>
        </p:spPr>
      </p:sp>
      <p:sp>
        <p:nvSpPr>
          <p:cNvPr id="10" name="Text Placeholder 7"/>
          <p:cNvSpPr>
            <a:spLocks noGrp="1"/>
          </p:cNvSpPr>
          <p:nvPr>
            <p:ph type="body" sz="quarter" idx="16"/>
          </p:nvPr>
        </p:nvSpPr>
        <p:spPr>
          <a:xfrm>
            <a:off x="5047607" y="4866965"/>
            <a:ext cx="2382601" cy="1113507"/>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
        <p:nvSpPr>
          <p:cNvPr id="11" name="Picture Placeholder 45"/>
          <p:cNvSpPr>
            <a:spLocks noGrp="1"/>
          </p:cNvSpPr>
          <p:nvPr>
            <p:ph type="pic" sz="quarter" idx="17"/>
          </p:nvPr>
        </p:nvSpPr>
        <p:spPr>
          <a:xfrm>
            <a:off x="8072254" y="1525268"/>
            <a:ext cx="2744390" cy="2744390"/>
          </a:xfrm>
          <a:prstGeom prst="ellipse">
            <a:avLst/>
          </a:prstGeom>
          <a:solidFill>
            <a:schemeClr val="tx2">
              <a:lumMod val="90000"/>
              <a:lumOff val="10000"/>
            </a:schemeClr>
          </a:solidFill>
          <a:ln w="76200">
            <a:solidFill>
              <a:srgbClr val="FFC000"/>
            </a:solidFill>
          </a:ln>
        </p:spPr>
      </p:sp>
      <p:sp>
        <p:nvSpPr>
          <p:cNvPr id="12" name="Text Placeholder 7"/>
          <p:cNvSpPr>
            <a:spLocks noGrp="1"/>
          </p:cNvSpPr>
          <p:nvPr>
            <p:ph type="body" sz="quarter" idx="18"/>
          </p:nvPr>
        </p:nvSpPr>
        <p:spPr>
          <a:xfrm>
            <a:off x="8253149" y="4866968"/>
            <a:ext cx="2382601" cy="1113504"/>
          </a:xfrm>
        </p:spPr>
        <p:txBody>
          <a:bodyPr>
            <a:noAutofit/>
          </a:bodyPr>
          <a:lstStyle>
            <a:lvl1pPr marL="0" indent="0" algn="ctr">
              <a:buNone/>
              <a:defRPr sz="1800"/>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729991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4095893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cxnSp>
        <p:nvCxnSpPr>
          <p:cNvPr id="3" name="Straight Connector 2"/>
          <p:cNvCxnSpPr/>
          <p:nvPr userDrawn="1"/>
        </p:nvCxnSpPr>
        <p:spPr>
          <a:xfrm>
            <a:off x="1762125" y="908228"/>
            <a:ext cx="4171950" cy="0"/>
          </a:xfrm>
          <a:prstGeom prst="line">
            <a:avLst/>
          </a:prstGeom>
          <a:ln>
            <a:gradFill>
              <a:gsLst>
                <a:gs pos="0">
                  <a:schemeClr val="accent1">
                    <a:lumMod val="5000"/>
                    <a:lumOff val="95000"/>
                  </a:schemeClr>
                </a:gs>
                <a:gs pos="55000">
                  <a:srgbClr val="0070C0"/>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504826" y="133350"/>
            <a:ext cx="7038974" cy="774878"/>
          </a:xfrm>
        </p:spPr>
        <p:txBody>
          <a:bodyPr anchor="b" anchorCtr="0">
            <a:normAutofit/>
          </a:bodyPr>
          <a:lstStyle>
            <a:lvl1pPr marL="0" indent="0" algn="ctr">
              <a:buNone/>
              <a:defRPr sz="3200" b="1"/>
            </a:lvl1pPr>
          </a:lstStyle>
          <a:p>
            <a:pPr lvl="0"/>
            <a:endParaRPr lang="en-US" dirty="0"/>
          </a:p>
        </p:txBody>
      </p:sp>
      <p:sp>
        <p:nvSpPr>
          <p:cNvPr id="10" name="Text Placeholder 5"/>
          <p:cNvSpPr>
            <a:spLocks noGrp="1"/>
          </p:cNvSpPr>
          <p:nvPr>
            <p:ph type="body" sz="quarter" idx="11"/>
          </p:nvPr>
        </p:nvSpPr>
        <p:spPr>
          <a:xfrm>
            <a:off x="1762125" y="1038225"/>
            <a:ext cx="4248150" cy="774878"/>
          </a:xfrm>
        </p:spPr>
        <p:txBody>
          <a:bodyPr anchor="t" anchorCtr="0">
            <a:normAutofit/>
          </a:bodyPr>
          <a:lstStyle>
            <a:lvl1pPr marL="0" indent="0" algn="ctr">
              <a:buNone/>
              <a:defRPr sz="1800" i="1"/>
            </a:lvl1pPr>
          </a:lstStyle>
          <a:p>
            <a:pPr lvl="0"/>
            <a:endParaRPr lang="en-US" dirty="0"/>
          </a:p>
        </p:txBody>
      </p:sp>
      <p:sp>
        <p:nvSpPr>
          <p:cNvPr id="12" name="Chart Placeholder 11"/>
          <p:cNvSpPr>
            <a:spLocks noGrp="1"/>
          </p:cNvSpPr>
          <p:nvPr>
            <p:ph type="chart" sz="quarter" idx="12"/>
          </p:nvPr>
        </p:nvSpPr>
        <p:spPr>
          <a:xfrm>
            <a:off x="200025" y="1645006"/>
            <a:ext cx="7115175" cy="4289070"/>
          </a:xfrm>
        </p:spPr>
        <p:txBody>
          <a:bodyPr/>
          <a:lstStyle/>
          <a:p>
            <a:endParaRPr lang="en-US"/>
          </a:p>
        </p:txBody>
      </p:sp>
      <p:sp>
        <p:nvSpPr>
          <p:cNvPr id="14" name="Text Placeholder 3"/>
          <p:cNvSpPr>
            <a:spLocks noGrp="1"/>
          </p:cNvSpPr>
          <p:nvPr>
            <p:ph type="body" sz="half" idx="2"/>
          </p:nvPr>
        </p:nvSpPr>
        <p:spPr>
          <a:xfrm>
            <a:off x="7669213" y="1645006"/>
            <a:ext cx="3932237" cy="500009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57019960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baseline="0" dirty="0">
                <a:solidFill>
                  <a:schemeClr val="accent1"/>
                </a:solidFill>
              </a:rPr>
              <a:t>NATIONAL UNIVERSITY OF HO CHI MINH CITY</a:t>
            </a:r>
          </a:p>
          <a:p>
            <a:pPr algn="ctr"/>
            <a:r>
              <a:rPr lang="en-US" sz="1600" b="1" baseline="0" dirty="0">
                <a:solidFill>
                  <a:schemeClr val="accent1">
                    <a:lumMod val="50000"/>
                  </a:schemeClr>
                </a:solidFill>
              </a:rPr>
              <a:t>UNIVERSITY OF TECHNOLOGY</a:t>
            </a:r>
            <a:endParaRPr lang="en-US" sz="1600" b="1" dirty="0">
              <a:solidFill>
                <a:schemeClr val="accent1">
                  <a:lumMod val="50000"/>
                </a:schemeClr>
              </a:solidFill>
            </a:endParaRPr>
          </a:p>
        </p:txBody>
      </p:sp>
    </p:spTree>
    <p:extLst>
      <p:ext uri="{BB962C8B-B14F-4D97-AF65-F5344CB8AC3E}">
        <p14:creationId xmlns:p14="http://schemas.microsoft.com/office/powerpoint/2010/main" val="2706742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5"/>
          <p:cNvSpPr>
            <a:spLocks noGrp="1"/>
          </p:cNvSpPr>
          <p:nvPr>
            <p:ph type="pic" sz="quarter" idx="13"/>
          </p:nvPr>
        </p:nvSpPr>
        <p:spPr>
          <a:xfrm flipH="1">
            <a:off x="758728" y="1163780"/>
            <a:ext cx="2423861" cy="3275215"/>
          </a:xfrm>
          <a:prstGeom prst="rect">
            <a:avLst/>
          </a:prstGeom>
          <a:solidFill>
            <a:schemeClr val="accent5">
              <a:lumMod val="50000"/>
            </a:schemeClr>
          </a:solidFill>
          <a:ln w="38100">
            <a:solidFill>
              <a:srgbClr val="00B0F0"/>
            </a:solidFill>
          </a:ln>
        </p:spPr>
        <p:style>
          <a:lnRef idx="0">
            <a:schemeClr val="accent1"/>
          </a:lnRef>
          <a:fillRef idx="3">
            <a:schemeClr val="accent1"/>
          </a:fillRef>
          <a:effectRef idx="3">
            <a:schemeClr val="accent1"/>
          </a:effectRef>
          <a:fontRef idx="none"/>
        </p:style>
      </p:sp>
      <p:sp>
        <p:nvSpPr>
          <p:cNvPr id="4" name="Picture Placeholder 6"/>
          <p:cNvSpPr>
            <a:spLocks noGrp="1"/>
          </p:cNvSpPr>
          <p:nvPr>
            <p:ph type="pic" sz="quarter" idx="14"/>
          </p:nvPr>
        </p:nvSpPr>
        <p:spPr>
          <a:xfrm flipH="1">
            <a:off x="3564469" y="1163780"/>
            <a:ext cx="2423861" cy="3275215"/>
          </a:xfrm>
          <a:prstGeom prst="rect">
            <a:avLst/>
          </a:prstGeom>
          <a:solidFill>
            <a:schemeClr val="accent5">
              <a:lumMod val="50000"/>
            </a:schemeClr>
          </a:solidFill>
          <a:ln w="38100">
            <a:solidFill>
              <a:srgbClr val="00B0F0"/>
            </a:solidFill>
          </a:ln>
        </p:spPr>
        <p:style>
          <a:lnRef idx="0">
            <a:schemeClr val="accent5"/>
          </a:lnRef>
          <a:fillRef idx="3">
            <a:schemeClr val="accent5"/>
          </a:fillRef>
          <a:effectRef idx="3">
            <a:schemeClr val="accent5"/>
          </a:effectRef>
          <a:fontRef idx="none"/>
        </p:style>
      </p:sp>
      <p:sp>
        <p:nvSpPr>
          <p:cNvPr id="5" name="Picture Placeholder 7"/>
          <p:cNvSpPr>
            <a:spLocks noGrp="1"/>
          </p:cNvSpPr>
          <p:nvPr>
            <p:ph type="pic" sz="quarter" idx="15"/>
          </p:nvPr>
        </p:nvSpPr>
        <p:spPr>
          <a:xfrm flipH="1">
            <a:off x="6402867" y="1163779"/>
            <a:ext cx="2423861" cy="3275215"/>
          </a:xfrm>
          <a:prstGeom prst="rect">
            <a:avLst/>
          </a:prstGeom>
          <a:solidFill>
            <a:schemeClr val="accent5">
              <a:lumMod val="50000"/>
            </a:schemeClr>
          </a:solidFill>
          <a:ln w="38100">
            <a:solidFill>
              <a:schemeClr val="accent6"/>
            </a:solidFill>
          </a:ln>
        </p:spPr>
        <p:style>
          <a:lnRef idx="0">
            <a:schemeClr val="accent5"/>
          </a:lnRef>
          <a:fillRef idx="3">
            <a:schemeClr val="accent5"/>
          </a:fillRef>
          <a:effectRef idx="3">
            <a:schemeClr val="accent5"/>
          </a:effectRef>
          <a:fontRef idx="none"/>
        </p:style>
      </p:sp>
      <p:sp>
        <p:nvSpPr>
          <p:cNvPr id="6" name="Picture Placeholder 12"/>
          <p:cNvSpPr>
            <a:spLocks noGrp="1"/>
          </p:cNvSpPr>
          <p:nvPr>
            <p:ph type="pic" sz="quarter" idx="20"/>
          </p:nvPr>
        </p:nvSpPr>
        <p:spPr>
          <a:xfrm flipH="1">
            <a:off x="9104101" y="1163778"/>
            <a:ext cx="2423861" cy="3275215"/>
          </a:xfrm>
          <a:prstGeom prst="rect">
            <a:avLst/>
          </a:prstGeom>
          <a:solidFill>
            <a:schemeClr val="accent5">
              <a:lumMod val="50000"/>
            </a:schemeClr>
          </a:solidFill>
          <a:ln w="38100">
            <a:solidFill>
              <a:srgbClr val="FFC000"/>
            </a:solidFill>
          </a:ln>
        </p:spPr>
        <p:style>
          <a:lnRef idx="0">
            <a:schemeClr val="accent5"/>
          </a:lnRef>
          <a:fillRef idx="3">
            <a:schemeClr val="accent5"/>
          </a:fillRef>
          <a:effectRef idx="3">
            <a:schemeClr val="accent5"/>
          </a:effectRef>
          <a:fontRef idx="none"/>
        </p:style>
      </p:sp>
      <p:sp>
        <p:nvSpPr>
          <p:cNvPr id="7" name="Text Placeholder 7"/>
          <p:cNvSpPr>
            <a:spLocks noGrp="1"/>
          </p:cNvSpPr>
          <p:nvPr>
            <p:ph type="body" sz="quarter" idx="21"/>
          </p:nvPr>
        </p:nvSpPr>
        <p:spPr>
          <a:xfrm>
            <a:off x="75872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8" name="Text Placeholder 7"/>
          <p:cNvSpPr>
            <a:spLocks noGrp="1"/>
          </p:cNvSpPr>
          <p:nvPr>
            <p:ph type="body" sz="quarter" idx="22"/>
          </p:nvPr>
        </p:nvSpPr>
        <p:spPr>
          <a:xfrm>
            <a:off x="3631708"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9" name="Text Placeholder 7"/>
          <p:cNvSpPr>
            <a:spLocks noGrp="1"/>
          </p:cNvSpPr>
          <p:nvPr>
            <p:ph type="body" sz="quarter" idx="23"/>
          </p:nvPr>
        </p:nvSpPr>
        <p:spPr>
          <a:xfrm>
            <a:off x="6470106"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
        <p:nvSpPr>
          <p:cNvPr id="10" name="Text Placeholder 7"/>
          <p:cNvSpPr>
            <a:spLocks noGrp="1"/>
          </p:cNvSpPr>
          <p:nvPr>
            <p:ph type="body" sz="quarter" idx="24"/>
          </p:nvPr>
        </p:nvSpPr>
        <p:spPr>
          <a:xfrm>
            <a:off x="9238581" y="4625302"/>
            <a:ext cx="2289381" cy="1113507"/>
          </a:xfrm>
        </p:spPr>
        <p:txBody>
          <a:bodyPr>
            <a:noAutofit/>
          </a:bodyPr>
          <a:lstStyle>
            <a:lvl1pPr marL="0" indent="0" algn="ctr">
              <a:buNone/>
              <a:defRPr sz="1800" b="1"/>
            </a:lvl1pPr>
            <a:lvl2pPr>
              <a:defRPr sz="1800"/>
            </a:lvl2pPr>
            <a:lvl3pPr>
              <a:defRPr sz="1800"/>
            </a:lvl3pPr>
            <a:lvl4pPr>
              <a:defRPr sz="1800"/>
            </a:lvl4pPr>
            <a:lvl5pPr>
              <a:defRPr sz="1800"/>
            </a:lvl5pPr>
          </a:lstStyle>
          <a:p>
            <a:pPr lvl="0"/>
            <a:endParaRPr lang="en-US" dirty="0"/>
          </a:p>
        </p:txBody>
      </p:sp>
    </p:spTree>
    <p:extLst>
      <p:ext uri="{BB962C8B-B14F-4D97-AF65-F5344CB8AC3E}">
        <p14:creationId xmlns:p14="http://schemas.microsoft.com/office/powerpoint/2010/main" val="268764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ĐẠI</a:t>
            </a:r>
            <a:r>
              <a:rPr lang="en-US" sz="1600" baseline="0" dirty="0">
                <a:solidFill>
                  <a:schemeClr val="accent1"/>
                </a:solidFill>
              </a:rPr>
              <a:t> HỌC QUỐC GIA THÀNH PHỐ HỒ CHÍ MINH</a:t>
            </a:r>
          </a:p>
          <a:p>
            <a:pPr algn="ctr"/>
            <a:r>
              <a:rPr lang="en-US" sz="1600" b="1" baseline="0" dirty="0">
                <a:solidFill>
                  <a:schemeClr val="bg1"/>
                </a:solidFill>
              </a:rPr>
              <a:t>TRƯỜNG ĐẠI HỌC BÁCH KHOA</a:t>
            </a:r>
            <a:endParaRPr lang="en-US" sz="1600" b="1" dirty="0">
              <a:solidFill>
                <a:schemeClr val="bg1"/>
              </a:solidFill>
            </a:endParaRPr>
          </a:p>
        </p:txBody>
      </p:sp>
    </p:spTree>
    <p:extLst>
      <p:ext uri="{BB962C8B-B14F-4D97-AF65-F5344CB8AC3E}">
        <p14:creationId xmlns:p14="http://schemas.microsoft.com/office/powerpoint/2010/main" val="99348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
        <p:nvSpPr>
          <p:cNvPr id="2" name="Title 1"/>
          <p:cNvSpPr>
            <a:spLocks noGrp="1"/>
          </p:cNvSpPr>
          <p:nvPr>
            <p:ph type="ctrTitle"/>
          </p:nvPr>
        </p:nvSpPr>
        <p:spPr>
          <a:xfrm>
            <a:off x="1524000" y="2050991"/>
            <a:ext cx="9144000" cy="145897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dirty="0">
                <a:solidFill>
                  <a:schemeClr val="accent1"/>
                </a:solidFill>
              </a:rPr>
              <a:t>NATIONAL UNIVERSITY OF HO CHI MINH CITY</a:t>
            </a:r>
          </a:p>
          <a:p>
            <a:pPr algn="ctr"/>
            <a:r>
              <a:rPr lang="en-US" sz="1600" b="1" dirty="0">
                <a:solidFill>
                  <a:schemeClr val="bg1"/>
                </a:solidFill>
              </a:rPr>
              <a:t>UNIVERSITY OF TECHNOLOGY</a:t>
            </a:r>
          </a:p>
        </p:txBody>
      </p:sp>
    </p:spTree>
    <p:extLst>
      <p:ext uri="{BB962C8B-B14F-4D97-AF65-F5344CB8AC3E}">
        <p14:creationId xmlns:p14="http://schemas.microsoft.com/office/powerpoint/2010/main" val="149459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48678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481148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1022" y="1825625"/>
            <a:ext cx="4802777"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6" name="Footer Placeholder 5"/>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9" name="Straight Connector 8"/>
          <p:cNvCxnSpPr/>
          <p:nvPr userDrawn="1"/>
        </p:nvCxnSpPr>
        <p:spPr>
          <a:xfrm>
            <a:off x="6113412" y="1825625"/>
            <a:ext cx="0" cy="4222478"/>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4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544286"/>
            <a:ext cx="4809898" cy="783771"/>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1621971"/>
            <a:ext cx="4809899" cy="45676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1097" y="544285"/>
            <a:ext cx="4797834" cy="783772"/>
          </a:xfrm>
          <a:solidFill>
            <a:schemeClr val="accent1">
              <a:lumMod val="50000"/>
            </a:schemeClr>
          </a:solidFill>
        </p:spPr>
        <p:style>
          <a:lnRef idx="2">
            <a:schemeClr val="accent1"/>
          </a:lnRef>
          <a:fillRef idx="1">
            <a:schemeClr val="lt1"/>
          </a:fillRef>
          <a:effectRef idx="0">
            <a:schemeClr val="accent1"/>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557554" y="1621971"/>
            <a:ext cx="4797834" cy="45676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838200" y="6363173"/>
            <a:ext cx="2743200" cy="365125"/>
          </a:xfrm>
          <a:prstGeom prst="rect">
            <a:avLst/>
          </a:prstGeom>
        </p:spPr>
        <p:txBody>
          <a:bodyPr/>
          <a:lstStyle/>
          <a:p>
            <a:r>
              <a:rPr lang="en-US"/>
              <a:t>5/10/2019</a:t>
            </a:r>
          </a:p>
        </p:txBody>
      </p:sp>
      <p:sp>
        <p:nvSpPr>
          <p:cNvPr id="8" name="Footer Placeholder 7"/>
          <p:cNvSpPr>
            <a:spLocks noGrp="1"/>
          </p:cNvSpPr>
          <p:nvPr>
            <p:ph type="ftr" sz="quarter" idx="11"/>
          </p:nvPr>
        </p:nvSpPr>
        <p:spPr>
          <a:xfrm>
            <a:off x="4038600" y="6369996"/>
            <a:ext cx="4114800" cy="365125"/>
          </a:xfrm>
          <a:prstGeom prst="rect">
            <a:avLst/>
          </a:prstGeom>
        </p:spPr>
        <p:txBody>
          <a:bodyPr/>
          <a:lstStyle/>
          <a:p>
            <a:r>
              <a:rPr lang="en-US"/>
              <a:t>1</a:t>
            </a:r>
          </a:p>
        </p:txBody>
      </p:sp>
      <p:sp>
        <p:nvSpPr>
          <p:cNvPr id="9" name="Slide Number Placeholder 8"/>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cxnSp>
        <p:nvCxnSpPr>
          <p:cNvPr id="10" name="Straight Connector 9"/>
          <p:cNvCxnSpPr/>
          <p:nvPr userDrawn="1"/>
        </p:nvCxnSpPr>
        <p:spPr>
          <a:xfrm>
            <a:off x="6113412" y="544286"/>
            <a:ext cx="0" cy="5503817"/>
          </a:xfrm>
          <a:prstGeom prst="line">
            <a:avLst/>
          </a:prstGeom>
          <a:ln>
            <a:gradFill flip="none" rotWithShape="1">
              <a:gsLst>
                <a:gs pos="0">
                  <a:schemeClr val="accent1">
                    <a:lumMod val="5000"/>
                    <a:lumOff val="95000"/>
                  </a:schemeClr>
                </a:gs>
                <a:gs pos="30000">
                  <a:schemeClr val="accent1">
                    <a:lumMod val="50000"/>
                  </a:schemeClr>
                </a:gs>
                <a:gs pos="81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105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2" r:id="rId4"/>
    <p:sldLayoutId id="2147483650" r:id="rId5"/>
    <p:sldLayoutId id="2147483651" r:id="rId6"/>
    <p:sldLayoutId id="2147483663" r:id="rId7"/>
    <p:sldLayoutId id="2147483652" r:id="rId8"/>
    <p:sldLayoutId id="2147483653" r:id="rId9"/>
    <p:sldLayoutId id="2147483654" r:id="rId10"/>
    <p:sldLayoutId id="2147483655" r:id="rId11"/>
    <p:sldLayoutId id="2147483665" r:id="rId12"/>
    <p:sldLayoutId id="2147483656" r:id="rId13"/>
    <p:sldLayoutId id="2147483657" r:id="rId14"/>
    <p:sldLayoutId id="2147483658" r:id="rId15"/>
    <p:sldLayoutId id="2147483659" r:id="rId16"/>
    <p:sldLayoutId id="2147483664" r:id="rId17"/>
    <p:sldLayoutId id="2147483666" r:id="rId18"/>
    <p:sldLayoutId id="2147483667" r:id="rId19"/>
    <p:sldLayoutId id="2147483668" r:id="rId20"/>
  </p:sldLayoutIdLst>
  <p:hf sldNum="0" hd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5.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8.png"/><Relationship Id="rId7" Type="http://schemas.openxmlformats.org/officeDocument/2006/relationships/image" Target="../media/image33.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83080" y="2314344"/>
            <a:ext cx="8625840" cy="1458972"/>
          </a:xfrm>
        </p:spPr>
        <p:txBody>
          <a:bodyPr>
            <a:normAutofit fontScale="90000"/>
          </a:bodyPr>
          <a:lstStyle/>
          <a:p>
            <a:r>
              <a:rPr lang="en-US" dirty="0">
                <a:latin typeface="+mn-lt"/>
              </a:rPr>
              <a:t>MÔ HÌNH ROBOT PHÂN LOẠI HÀNG HOÁ</a:t>
            </a:r>
          </a:p>
        </p:txBody>
      </p:sp>
      <p:sp>
        <p:nvSpPr>
          <p:cNvPr id="8" name="Subtitle 7"/>
          <p:cNvSpPr>
            <a:spLocks noGrp="1"/>
          </p:cNvSpPr>
          <p:nvPr>
            <p:ph type="subTitle" idx="1"/>
          </p:nvPr>
        </p:nvSpPr>
        <p:spPr>
          <a:xfrm>
            <a:off x="1783080" y="1558089"/>
            <a:ext cx="8625840" cy="551225"/>
          </a:xfrm>
        </p:spPr>
        <p:txBody>
          <a:bodyPr/>
          <a:lstStyle/>
          <a:p>
            <a:r>
              <a:rPr lang="en-US" b="1" dirty="0">
                <a:latin typeface="+mn-lt"/>
              </a:rPr>
              <a:t>ĐỒ ÁN CHUYÊN NGÀNH KỸ THUẬT MÁY TÍNH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9" name="Rectangle 8">
            <a:extLst>
              <a:ext uri="{FF2B5EF4-FFF2-40B4-BE49-F238E27FC236}">
                <a16:creationId xmlns:a16="http://schemas.microsoft.com/office/drawing/2014/main" id="{10B296BD-C192-4602-A3B1-1219BA61AB38}"/>
              </a:ext>
            </a:extLst>
          </p:cNvPr>
          <p:cNvSpPr/>
          <p:nvPr/>
        </p:nvSpPr>
        <p:spPr>
          <a:xfrm>
            <a:off x="4246083" y="4099583"/>
            <a:ext cx="1250282" cy="369332"/>
          </a:xfrm>
          <a:prstGeom prst="rect">
            <a:avLst/>
          </a:prstGeom>
        </p:spPr>
        <p:txBody>
          <a:bodyPr wrap="square">
            <a:spAutoFit/>
          </a:bodyPr>
          <a:lstStyle/>
          <a:p>
            <a:r>
              <a:rPr lang="en-US" dirty="0"/>
              <a:t>GVHD:</a:t>
            </a:r>
          </a:p>
        </p:txBody>
      </p:sp>
      <p:sp>
        <p:nvSpPr>
          <p:cNvPr id="2" name="Rectangle 1"/>
          <p:cNvSpPr/>
          <p:nvPr/>
        </p:nvSpPr>
        <p:spPr>
          <a:xfrm>
            <a:off x="5496365" y="4099582"/>
            <a:ext cx="3460082" cy="369332"/>
          </a:xfrm>
          <a:prstGeom prst="rect">
            <a:avLst/>
          </a:prstGeom>
        </p:spPr>
        <p:txBody>
          <a:bodyPr wrap="square">
            <a:spAutoFit/>
          </a:bodyPr>
          <a:lstStyle/>
          <a:p>
            <a:r>
              <a:rPr lang="en-US" dirty="0"/>
              <a:t>TS. PHẠM HOÀNG ANH</a:t>
            </a:r>
          </a:p>
        </p:txBody>
      </p:sp>
      <p:sp>
        <p:nvSpPr>
          <p:cNvPr id="10" name="Rectangle 9">
            <a:extLst>
              <a:ext uri="{FF2B5EF4-FFF2-40B4-BE49-F238E27FC236}">
                <a16:creationId xmlns:a16="http://schemas.microsoft.com/office/drawing/2014/main" id="{395D46A2-EAB6-479E-9BF8-A43C3D88DCA8}"/>
              </a:ext>
            </a:extLst>
          </p:cNvPr>
          <p:cNvSpPr/>
          <p:nvPr/>
        </p:nvSpPr>
        <p:spPr>
          <a:xfrm>
            <a:off x="5496365" y="4478343"/>
            <a:ext cx="3460082" cy="369332"/>
          </a:xfrm>
          <a:prstGeom prst="rect">
            <a:avLst/>
          </a:prstGeom>
        </p:spPr>
        <p:txBody>
          <a:bodyPr wrap="square">
            <a:spAutoFit/>
          </a:bodyPr>
          <a:lstStyle/>
          <a:p>
            <a:r>
              <a:rPr lang="en-US" dirty="0"/>
              <a:t>THẦY PHẠM CÔNG THÁI</a:t>
            </a:r>
          </a:p>
        </p:txBody>
      </p:sp>
      <p:sp>
        <p:nvSpPr>
          <p:cNvPr id="12" name="Rectangle 11">
            <a:extLst>
              <a:ext uri="{FF2B5EF4-FFF2-40B4-BE49-F238E27FC236}">
                <a16:creationId xmlns:a16="http://schemas.microsoft.com/office/drawing/2014/main" id="{AE891EF0-0208-450F-BEB4-F28A9FBAE62E}"/>
              </a:ext>
            </a:extLst>
          </p:cNvPr>
          <p:cNvSpPr/>
          <p:nvPr/>
        </p:nvSpPr>
        <p:spPr>
          <a:xfrm>
            <a:off x="5496365" y="5020040"/>
            <a:ext cx="3460082" cy="369332"/>
          </a:xfrm>
          <a:prstGeom prst="rect">
            <a:avLst/>
          </a:prstGeom>
        </p:spPr>
        <p:txBody>
          <a:bodyPr wrap="square">
            <a:spAutoFit/>
          </a:bodyPr>
          <a:lstStyle/>
          <a:p>
            <a:r>
              <a:rPr lang="en-US" dirty="0" err="1"/>
              <a:t>Nguyễn</a:t>
            </a:r>
            <a:r>
              <a:rPr lang="en-US" dirty="0"/>
              <a:t> </a:t>
            </a:r>
            <a:r>
              <a:rPr lang="en-US" dirty="0" err="1"/>
              <a:t>Tuấn</a:t>
            </a:r>
            <a:r>
              <a:rPr lang="en-US" dirty="0"/>
              <a:t> Vinh - 1915944</a:t>
            </a:r>
          </a:p>
        </p:txBody>
      </p:sp>
      <p:sp>
        <p:nvSpPr>
          <p:cNvPr id="11" name="Rectangle 10">
            <a:extLst>
              <a:ext uri="{FF2B5EF4-FFF2-40B4-BE49-F238E27FC236}">
                <a16:creationId xmlns:a16="http://schemas.microsoft.com/office/drawing/2014/main" id="{B97DC577-9E12-4865-90B6-692F18FDFA4A}"/>
              </a:ext>
            </a:extLst>
          </p:cNvPr>
          <p:cNvSpPr/>
          <p:nvPr/>
        </p:nvSpPr>
        <p:spPr>
          <a:xfrm>
            <a:off x="4246083" y="5001236"/>
            <a:ext cx="1250282" cy="369332"/>
          </a:xfrm>
          <a:prstGeom prst="rect">
            <a:avLst/>
          </a:prstGeom>
        </p:spPr>
        <p:txBody>
          <a:bodyPr wrap="square">
            <a:spAutoFit/>
          </a:bodyPr>
          <a:lstStyle/>
          <a:p>
            <a:r>
              <a:rPr lang="en-US" dirty="0"/>
              <a:t>SVTH:</a:t>
            </a:r>
          </a:p>
        </p:txBody>
      </p:sp>
    </p:spTree>
    <p:extLst>
      <p:ext uri="{BB962C8B-B14F-4D97-AF65-F5344CB8AC3E}">
        <p14:creationId xmlns:p14="http://schemas.microsoft.com/office/powerpoint/2010/main" val="141768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1971822" cy="369332"/>
          </a:xfrm>
          <a:prstGeom prst="rect">
            <a:avLst/>
          </a:prstGeom>
          <a:noFill/>
        </p:spPr>
        <p:txBody>
          <a:bodyPr wrap="none" rtlCol="0">
            <a:spAutoFit/>
          </a:bodyPr>
          <a:lstStyle/>
          <a:p>
            <a:r>
              <a:rPr lang="en-US" b="1" u="sng" dirty="0" err="1"/>
              <a:t>Thông</a:t>
            </a:r>
            <a:r>
              <a:rPr lang="en-US" b="1" u="sng" dirty="0"/>
              <a:t> tin </a:t>
            </a:r>
            <a:r>
              <a:rPr lang="en-US" b="1" u="sng" dirty="0" err="1"/>
              <a:t>đầu</a:t>
            </a:r>
            <a:r>
              <a:rPr lang="en-US" b="1" u="sng" dirty="0"/>
              <a:t> </a:t>
            </a:r>
            <a:r>
              <a:rPr lang="en-US" b="1" u="sng" dirty="0" err="1"/>
              <a:t>vào</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28803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1600" dirty="0">
                <a:latin typeface="Calibri (Body)"/>
                <a:ea typeface="Calibri" panose="020F0502020204030204" pitchFamily="34" charset="0"/>
                <a:cs typeface="Calibri" panose="020F0502020204030204" pitchFamily="34" charset="0"/>
              </a:rPr>
              <a:t>Ba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dành</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riêng</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cho</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loại</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sản</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phẩm</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nhau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này</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là</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vực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để</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chứa</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các</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khối</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vuông</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theo</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màu</a:t>
            </a:r>
            <a:r>
              <a:rPr lang="en-US" sz="1600" dirty="0">
                <a:latin typeface="Calibri (Body)"/>
                <a:ea typeface="Calibri" panose="020F0502020204030204" pitchFamily="34" charset="0"/>
                <a:cs typeface="Calibri" panose="020F0502020204030204" pitchFamily="34" charset="0"/>
              </a:rPr>
              <a:t> </a:t>
            </a:r>
            <a:r>
              <a:rPr lang="en-US" sz="1600" dirty="0" err="1">
                <a:latin typeface="Calibri (Body)"/>
                <a:ea typeface="Calibri" panose="020F0502020204030204" pitchFamily="34" charset="0"/>
                <a:cs typeface="Calibri" panose="020F0502020204030204" pitchFamily="34" charset="0"/>
              </a:rPr>
              <a:t>sắc</a:t>
            </a:r>
            <a:r>
              <a:rPr lang="en-US" sz="1600" dirty="0">
                <a:latin typeface="Calibri (Body)"/>
                <a:ea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AE9AFCB0-F1F0-4C26-A007-7C0DA0545B99}"/>
              </a:ext>
            </a:extLst>
          </p:cNvPr>
          <p:cNvSpPr txBox="1"/>
          <p:nvPr/>
        </p:nvSpPr>
        <p:spPr>
          <a:xfrm>
            <a:off x="972692" y="424811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Các đường kẻ được vẽ sẳn để Robot có thể lựa chọn tuyến đường đến các khu vực.</a:t>
            </a:r>
            <a:endParaRPr lang="en-US" sz="1600" dirty="0">
              <a:latin typeface="Calibri (Body)"/>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A3882F80-5685-4129-8F95-46C75E25F17D}"/>
              </a:ext>
            </a:extLst>
          </p:cNvPr>
          <p:cNvSpPr txBox="1"/>
          <p:nvPr/>
        </p:nvSpPr>
        <p:spPr>
          <a:xfrm>
            <a:off x="972693" y="5208193"/>
            <a:ext cx="6009187" cy="83099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Khu vực khởi đầu và kết thúc. Nơi đây sẽ là nơi bắt đầu cũng như kết thúc chu trình làm việc của</a:t>
            </a:r>
            <a:r>
              <a:rPr lang="en-US" sz="1600" b="0" i="0" dirty="0">
                <a:effectLst/>
                <a:latin typeface="Calibri (Body)"/>
                <a:ea typeface="Calibri" panose="020F0502020204030204" pitchFamily="34" charset="0"/>
                <a:cs typeface="Calibri" panose="020F0502020204030204" pitchFamily="34" charset="0"/>
              </a:rPr>
              <a:t> </a:t>
            </a:r>
            <a:r>
              <a:rPr lang="vi-VN" sz="1600" b="0" i="0" dirty="0">
                <a:effectLst/>
                <a:latin typeface="Calibri (Body)"/>
                <a:ea typeface="Calibri" panose="020F0502020204030204" pitchFamily="34" charset="0"/>
                <a:cs typeface="Calibri" panose="020F0502020204030204" pitchFamily="34" charset="0"/>
              </a:rPr>
              <a:t>Robot. Trong thực tế thì đây có thể là trạm sạc pin cho Robot.</a:t>
            </a:r>
            <a:endParaRPr lang="en-US" sz="1600" dirty="0">
              <a:latin typeface="Calibri (Body)"/>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5847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sz="1600" b="0" i="0" dirty="0">
                <a:effectLst/>
                <a:latin typeface="Calibri (Body)"/>
                <a:ea typeface="Calibri" panose="020F0502020204030204" pitchFamily="34" charset="0"/>
                <a:cs typeface="Calibri" panose="020F0502020204030204" pitchFamily="34" charset="0"/>
              </a:rPr>
              <a:t>Các sản phẩm được đặt trong khu vực Gathering. Các sản phẩm được tượng trưng bằng các khối vuông</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khác</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màu</a:t>
            </a:r>
            <a:r>
              <a:rPr lang="en-US" sz="1600" b="0" i="0" dirty="0">
                <a:effectLst/>
                <a:latin typeface="Calibri (Body)"/>
                <a:ea typeface="Calibri" panose="020F0502020204030204" pitchFamily="34" charset="0"/>
                <a:cs typeface="Calibri" panose="020F0502020204030204" pitchFamily="34" charset="0"/>
              </a:rPr>
              <a:t> </a:t>
            </a:r>
            <a:r>
              <a:rPr lang="en-US" sz="1600" b="0" i="0" dirty="0" err="1">
                <a:effectLst/>
                <a:latin typeface="Calibri (Body)"/>
                <a:ea typeface="Calibri" panose="020F0502020204030204" pitchFamily="34" charset="0"/>
                <a:cs typeface="Calibri" panose="020F0502020204030204" pitchFamily="34" charset="0"/>
              </a:rPr>
              <a:t>nhau</a:t>
            </a:r>
            <a:r>
              <a:rPr lang="en-US" sz="1600" b="0" i="0" dirty="0">
                <a:effectLst/>
                <a:latin typeface="Calibri (Body)"/>
                <a:ea typeface="Calibri" panose="020F0502020204030204" pitchFamily="34" charset="0"/>
                <a:cs typeface="Calibri" panose="020F0502020204030204" pitchFamily="34" charset="0"/>
              </a:rPr>
              <a:t>.</a:t>
            </a:r>
            <a:endParaRPr lang="en-US" sz="1600" dirty="0">
              <a:latin typeface="Calibri (Body)"/>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387912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3879126"/>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428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2185855" cy="369332"/>
          </a:xfrm>
          <a:prstGeom prst="rect">
            <a:avLst/>
          </a:prstGeom>
          <a:noFill/>
        </p:spPr>
        <p:txBody>
          <a:bodyPr wrap="none" rtlCol="0">
            <a:spAutoFit/>
          </a:bodyPr>
          <a:lstStyle/>
          <a:p>
            <a:r>
              <a:rPr lang="en-US" b="1" u="sng" dirty="0" err="1"/>
              <a:t>Kết</a:t>
            </a:r>
            <a:r>
              <a:rPr lang="en-US" b="1" u="sng" dirty="0"/>
              <a:t> </a:t>
            </a:r>
            <a:r>
              <a:rPr lang="en-US" b="1" u="sng" dirty="0" err="1"/>
              <a:t>quả</a:t>
            </a:r>
            <a:r>
              <a:rPr lang="en-US" b="1" u="sng" dirty="0"/>
              <a:t> </a:t>
            </a:r>
            <a:r>
              <a:rPr lang="en-US" b="1" u="sng" dirty="0" err="1"/>
              <a:t>mong</a:t>
            </a:r>
            <a:r>
              <a:rPr lang="en-US" b="1" u="sng" dirty="0"/>
              <a:t> </a:t>
            </a:r>
            <a:r>
              <a:rPr lang="en-US" b="1" u="sng" dirty="0" err="1"/>
              <a:t>muốn</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606717"/>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a:effectLst/>
                <a:latin typeface="Calibri (Body)"/>
              </a:rPr>
              <a:t>Robot quay </a:t>
            </a:r>
            <a:r>
              <a:rPr lang="en-US" b="0" i="0" dirty="0" err="1">
                <a:effectLst/>
                <a:latin typeface="Calibri (Body)"/>
              </a:rPr>
              <a:t>trở</a:t>
            </a:r>
            <a:r>
              <a:rPr lang="en-US" b="0" i="0" dirty="0">
                <a:effectLst/>
                <a:latin typeface="Calibri (Body)"/>
              </a:rPr>
              <a:t> </a:t>
            </a:r>
            <a:r>
              <a:rPr lang="en-US" b="0" i="0" dirty="0" err="1">
                <a:effectLst/>
                <a:latin typeface="Calibri (Body)"/>
              </a:rPr>
              <a:t>lại</a:t>
            </a:r>
            <a:r>
              <a:rPr lang="en-US" b="0" i="0" dirty="0">
                <a:effectLst/>
                <a:latin typeface="Calibri (Body)"/>
              </a:rPr>
              <a:t> </a:t>
            </a:r>
            <a:r>
              <a:rPr lang="en-US" b="0" i="0" dirty="0" err="1">
                <a:effectLst/>
                <a:latin typeface="Calibri (Body)"/>
              </a:rPr>
              <a:t>khu</a:t>
            </a:r>
            <a:r>
              <a:rPr lang="en-US" b="0" i="0" dirty="0">
                <a:effectLst/>
                <a:latin typeface="Calibri (Body)"/>
              </a:rPr>
              <a:t> </a:t>
            </a:r>
            <a:r>
              <a:rPr lang="en-US" b="0" i="0" dirty="0" err="1">
                <a:effectLst/>
                <a:latin typeface="Calibri (Body)"/>
              </a:rPr>
              <a:t>vực</a:t>
            </a:r>
            <a:r>
              <a:rPr lang="en-US" b="0" i="0" dirty="0">
                <a:effectLst/>
                <a:latin typeface="Calibri (Body)"/>
              </a:rPr>
              <a:t> </a:t>
            </a:r>
            <a:r>
              <a:rPr lang="en-US" b="0" i="0" dirty="0" err="1">
                <a:effectLst/>
                <a:latin typeface="Calibri (Body)"/>
              </a:rPr>
              <a:t>xuất</a:t>
            </a:r>
            <a:r>
              <a:rPr lang="en-US" b="0" i="0" dirty="0">
                <a:effectLst/>
                <a:latin typeface="Calibri (Body)"/>
              </a:rPr>
              <a:t> </a:t>
            </a:r>
            <a:r>
              <a:rPr lang="en-US" b="0" i="0" dirty="0" err="1">
                <a:effectLst/>
                <a:latin typeface="Calibri (Body)"/>
              </a:rPr>
              <a:t>phát</a:t>
            </a:r>
            <a:r>
              <a:rPr lang="en-US" b="0" i="0" dirty="0">
                <a:effectLst/>
                <a:latin typeface="Calibri (Body)"/>
              </a:rPr>
              <a:t>.</a:t>
            </a:r>
            <a:endParaRPr lang="en-US" dirty="0">
              <a:latin typeface="Calibri (Body)"/>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b="0" i="0" dirty="0">
                <a:effectLst/>
                <a:latin typeface="Calibri (Body)"/>
              </a:rPr>
              <a:t>Các khối vuông trong khu vực Gathering được vận chuyển và đặt tại các khu vực tương ứng với màu</a:t>
            </a:r>
            <a:r>
              <a:rPr lang="en-US" b="0" i="0" dirty="0">
                <a:effectLst/>
                <a:latin typeface="Calibri (Body)"/>
              </a:rPr>
              <a:t> </a:t>
            </a:r>
            <a:r>
              <a:rPr lang="vi-VN" b="0" i="0" dirty="0">
                <a:effectLst/>
                <a:latin typeface="Calibri (Body)"/>
              </a:rPr>
              <a:t>sắc của từng khối vuông.</a:t>
            </a:r>
            <a:endParaRPr lang="en-US" dirty="0">
              <a:latin typeface="Calibri (Body)"/>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1823090"/>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1823090"/>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42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1414170" cy="369332"/>
          </a:xfrm>
          <a:prstGeom prst="rect">
            <a:avLst/>
          </a:prstGeom>
          <a:noFill/>
        </p:spPr>
        <p:txBody>
          <a:bodyPr wrap="none" rtlCol="0">
            <a:spAutoFit/>
          </a:bodyPr>
          <a:lstStyle/>
          <a:p>
            <a:r>
              <a:rPr lang="en-US" b="1" u="sng" dirty="0" err="1"/>
              <a:t>Các</a:t>
            </a:r>
            <a:r>
              <a:rPr lang="en-US" b="1" u="sng" dirty="0"/>
              <a:t> </a:t>
            </a:r>
            <a:r>
              <a:rPr lang="en-US" b="1" u="sng" dirty="0" err="1"/>
              <a:t>giới</a:t>
            </a:r>
            <a:r>
              <a:rPr lang="en-US" b="1" u="sng" dirty="0"/>
              <a:t> </a:t>
            </a:r>
            <a:r>
              <a:rPr lang="en-US" b="1" u="sng" dirty="0" err="1"/>
              <a:t>hạn</a:t>
            </a:r>
            <a:r>
              <a:rPr lang="en-US" b="1" u="sng" dirty="0"/>
              <a:t>:</a:t>
            </a:r>
          </a:p>
        </p:txBody>
      </p:sp>
      <p:sp>
        <p:nvSpPr>
          <p:cNvPr id="22" name="TextBox 21">
            <a:extLst>
              <a:ext uri="{FF2B5EF4-FFF2-40B4-BE49-F238E27FC236}">
                <a16:creationId xmlns:a16="http://schemas.microsoft.com/office/drawing/2014/main" id="{9ABDE596-A712-4FD6-8A3B-174DBE1ED716}"/>
              </a:ext>
            </a:extLst>
          </p:cNvPr>
          <p:cNvSpPr txBox="1"/>
          <p:nvPr/>
        </p:nvSpPr>
        <p:spPr>
          <a:xfrm>
            <a:off x="972693" y="3027209"/>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err="1">
                <a:effectLst/>
                <a:latin typeface="Calibri (Body)"/>
              </a:rPr>
              <a:t>Chỉ</a:t>
            </a:r>
            <a:r>
              <a:rPr lang="en-US" b="0" i="0" dirty="0">
                <a:effectLst/>
                <a:latin typeface="Calibri (Body)"/>
              </a:rPr>
              <a:t> </a:t>
            </a:r>
            <a:r>
              <a:rPr lang="en-US" b="0" i="0" dirty="0" err="1">
                <a:effectLst/>
                <a:latin typeface="Calibri (Body)"/>
              </a:rPr>
              <a:t>có</a:t>
            </a:r>
            <a:r>
              <a:rPr lang="en-US" b="0" i="0" dirty="0">
                <a:effectLst/>
                <a:latin typeface="Calibri (Body)"/>
              </a:rPr>
              <a:t> 3 </a:t>
            </a:r>
            <a:r>
              <a:rPr lang="en-US" b="0" i="0" dirty="0" err="1">
                <a:effectLst/>
                <a:latin typeface="Calibri (Body)"/>
              </a:rPr>
              <a:t>loại</a:t>
            </a:r>
            <a:r>
              <a:rPr lang="en-US" b="0" i="0" dirty="0">
                <a:effectLst/>
                <a:latin typeface="Calibri (Body)"/>
              </a:rPr>
              <a:t> </a:t>
            </a:r>
            <a:r>
              <a:rPr lang="en-US" b="0" i="0" dirty="0" err="1">
                <a:effectLst/>
                <a:latin typeface="Calibri (Body)"/>
              </a:rPr>
              <a:t>khối</a:t>
            </a:r>
            <a:r>
              <a:rPr lang="en-US" b="0" i="0" dirty="0">
                <a:effectLst/>
                <a:latin typeface="Calibri (Body)"/>
              </a:rPr>
              <a:t> </a:t>
            </a:r>
            <a:r>
              <a:rPr lang="en-US" b="0" i="0" dirty="0" err="1">
                <a:effectLst/>
                <a:latin typeface="Calibri (Body)"/>
              </a:rPr>
              <a:t>vuông</a:t>
            </a:r>
            <a:r>
              <a:rPr lang="en-US" b="0" i="0" dirty="0">
                <a:effectLst/>
                <a:latin typeface="Calibri (Body)"/>
              </a:rPr>
              <a:t> </a:t>
            </a:r>
            <a:r>
              <a:rPr lang="en-US" b="0" i="0" dirty="0" err="1">
                <a:effectLst/>
                <a:latin typeface="Calibri (Body)"/>
              </a:rPr>
              <a:t>là</a:t>
            </a:r>
            <a:r>
              <a:rPr lang="en-US" b="0" i="0" dirty="0">
                <a:effectLst/>
                <a:latin typeface="Calibri (Body)"/>
              </a:rPr>
              <a:t> </a:t>
            </a:r>
            <a:r>
              <a:rPr lang="en-US" b="0" i="0" dirty="0" err="1">
                <a:effectLst/>
                <a:latin typeface="Calibri (Body)"/>
              </a:rPr>
              <a:t>Đỏ</a:t>
            </a:r>
            <a:r>
              <a:rPr lang="en-US" b="0" i="0" dirty="0">
                <a:effectLst/>
                <a:latin typeface="Calibri (Body)"/>
              </a:rPr>
              <a:t>, </a:t>
            </a:r>
            <a:r>
              <a:rPr lang="en-US" b="0" i="0" dirty="0" err="1">
                <a:effectLst/>
                <a:latin typeface="Calibri (Body)"/>
              </a:rPr>
              <a:t>Xanh</a:t>
            </a:r>
            <a:r>
              <a:rPr lang="en-US" b="0" i="0" dirty="0">
                <a:effectLst/>
                <a:latin typeface="Calibri (Body)"/>
              </a:rPr>
              <a:t> </a:t>
            </a:r>
            <a:r>
              <a:rPr lang="en-US" b="0" i="0" dirty="0" err="1">
                <a:effectLst/>
                <a:latin typeface="Calibri (Body)"/>
              </a:rPr>
              <a:t>và</a:t>
            </a:r>
            <a:r>
              <a:rPr lang="en-US" b="0" i="0" dirty="0">
                <a:effectLst/>
                <a:latin typeface="Calibri (Body)"/>
              </a:rPr>
              <a:t> </a:t>
            </a:r>
            <a:r>
              <a:rPr lang="en-US" b="0" i="0" dirty="0" err="1">
                <a:effectLst/>
                <a:latin typeface="Calibri (Body)"/>
              </a:rPr>
              <a:t>Vàng</a:t>
            </a:r>
            <a:endParaRPr lang="en-US" dirty="0">
              <a:latin typeface="Calibri (Body)"/>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D2DF19-4A99-4D07-9A97-32182F1539F3}"/>
                  </a:ext>
                </a:extLst>
              </p:cNvPr>
              <p:cNvSpPr txBox="1"/>
              <p:nvPr/>
            </p:nvSpPr>
            <p:spPr>
              <a:xfrm>
                <a:off x="972693" y="2327954"/>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b="0" i="0" dirty="0">
                    <a:effectLst/>
                    <a:latin typeface="Calibri (Body)"/>
                  </a:rPr>
                  <a:t>0 </a:t>
                </a:r>
                <a14:m>
                  <m:oMath xmlns:m="http://schemas.openxmlformats.org/officeDocument/2006/math">
                    <m:r>
                      <a:rPr lang="en-US" b="0" i="1" smtClean="0">
                        <a:effectLst/>
                        <a:latin typeface="Cambria Math" panose="02040503050406030204" pitchFamily="18" charset="0"/>
                        <a:ea typeface="Cambria Math" panose="02040503050406030204" pitchFamily="18" charset="0"/>
                      </a:rPr>
                      <m:t>≤</m:t>
                    </m:r>
                  </m:oMath>
                </a14:m>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Số</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lượng</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khối</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vuông</a:t>
                </a:r>
                <a:r>
                  <a:rPr lang="en-US" dirty="0">
                    <a:latin typeface="Calibri (Body)"/>
                    <a:ea typeface="Calibri" panose="020F0502020204030204" pitchFamily="34" charset="0"/>
                    <a:cs typeface="Calibri" panose="020F0502020204030204" pitchFamily="34" charset="0"/>
                  </a:rPr>
                  <a:t> </a:t>
                </a:r>
                <a:r>
                  <a:rPr lang="en-US" dirty="0" err="1">
                    <a:latin typeface="Calibri (Body)"/>
                    <a:ea typeface="Calibri" panose="020F0502020204030204" pitchFamily="34" charset="0"/>
                    <a:cs typeface="Calibri" panose="020F0502020204030204" pitchFamily="34" charset="0"/>
                  </a:rPr>
                  <a:t>trong</a:t>
                </a:r>
                <a:r>
                  <a:rPr lang="en-US" dirty="0">
                    <a:latin typeface="Calibri (Body)"/>
                    <a:ea typeface="Calibri" panose="020F0502020204030204" pitchFamily="34" charset="0"/>
                    <a:cs typeface="Calibri" panose="020F0502020204030204" pitchFamily="34" charset="0"/>
                  </a:rPr>
                  <a:t> Gathering area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m:t>
                    </m:r>
                  </m:oMath>
                </a14:m>
                <a:r>
                  <a:rPr lang="en-US" dirty="0">
                    <a:latin typeface="Calibri (Body)"/>
                    <a:ea typeface="Calibri" panose="020F0502020204030204" pitchFamily="34" charset="0"/>
                    <a:cs typeface="Calibri" panose="020F0502020204030204" pitchFamily="34" charset="0"/>
                  </a:rPr>
                  <a:t> 6</a:t>
                </a:r>
              </a:p>
            </p:txBody>
          </p:sp>
        </mc:Choice>
        <mc:Fallback xmlns="">
          <p:sp>
            <p:nvSpPr>
              <p:cNvPr id="27" name="TextBox 26">
                <a:extLst>
                  <a:ext uri="{FF2B5EF4-FFF2-40B4-BE49-F238E27FC236}">
                    <a16:creationId xmlns:a16="http://schemas.microsoft.com/office/drawing/2014/main" id="{A6D2DF19-4A99-4D07-9A97-32182F1539F3}"/>
                  </a:ext>
                </a:extLst>
              </p:cNvPr>
              <p:cNvSpPr txBox="1">
                <a:spLocks noRot="1" noChangeAspect="1" noMove="1" noResize="1" noEditPoints="1" noAdjustHandles="1" noChangeArrowheads="1" noChangeShapeType="1" noTextEdit="1"/>
              </p:cNvSpPr>
              <p:nvPr/>
            </p:nvSpPr>
            <p:spPr>
              <a:xfrm>
                <a:off x="972693" y="2327954"/>
                <a:ext cx="6009187" cy="369332"/>
              </a:xfrm>
              <a:prstGeom prst="rect">
                <a:avLst/>
              </a:prstGeom>
              <a:blipFill>
                <a:blip r:embed="rId4"/>
                <a:stretch>
                  <a:fillRect l="-810" t="-7937" b="-22222"/>
                </a:stretch>
              </a:blipFill>
            </p:spPr>
            <p:txBody>
              <a:bodyPr/>
              <a:lstStyle/>
              <a:p>
                <a:r>
                  <a:rPr lang="en-US">
                    <a:noFill/>
                  </a:rPr>
                  <a:t> </a:t>
                </a:r>
              </a:p>
            </p:txBody>
          </p:sp>
        </mc:Fallback>
      </mc:AlternateContent>
      <p:sp>
        <p:nvSpPr>
          <p:cNvPr id="15" name="Left Brace 14">
            <a:extLst>
              <a:ext uri="{FF2B5EF4-FFF2-40B4-BE49-F238E27FC236}">
                <a16:creationId xmlns:a16="http://schemas.microsoft.com/office/drawing/2014/main" id="{262E1FA0-7CA3-419A-8C7A-68B163D3A16F}"/>
              </a:ext>
            </a:extLst>
          </p:cNvPr>
          <p:cNvSpPr/>
          <p:nvPr/>
        </p:nvSpPr>
        <p:spPr>
          <a:xfrm>
            <a:off x="652044" y="2244085"/>
            <a:ext cx="240563" cy="1184915"/>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6860" y="2244085"/>
            <a:ext cx="237744" cy="1184915"/>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199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4.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Kiến</a:t>
            </a:r>
            <a:r>
              <a:rPr lang="en-US" dirty="0"/>
              <a:t> </a:t>
            </a:r>
            <a:r>
              <a:rPr lang="en-US" dirty="0" err="1"/>
              <a:t>thức</a:t>
            </a:r>
            <a:r>
              <a:rPr lang="en-US" dirty="0"/>
              <a:t> </a:t>
            </a:r>
            <a:r>
              <a:rPr lang="en-US" dirty="0" err="1"/>
              <a:t>về</a:t>
            </a:r>
            <a:r>
              <a:rPr lang="en-US" dirty="0"/>
              <a:t> </a:t>
            </a:r>
            <a:r>
              <a:rPr lang="en-US" dirty="0" err="1"/>
              <a:t>mạng</a:t>
            </a:r>
            <a:r>
              <a:rPr lang="en-US" dirty="0"/>
              <a:t> neural </a:t>
            </a:r>
            <a:r>
              <a:rPr lang="en-US" dirty="0" err="1"/>
              <a:t>tích</a:t>
            </a:r>
            <a:r>
              <a:rPr lang="en-US" dirty="0"/>
              <a:t> </a:t>
            </a:r>
            <a:r>
              <a:rPr lang="en-US" dirty="0" err="1"/>
              <a:t>chập</a:t>
            </a:r>
            <a:r>
              <a:rPr lang="en-US" dirty="0"/>
              <a:t> (Convolutional Neural Network) </a:t>
            </a:r>
            <a:r>
              <a:rPr lang="en-US" dirty="0" err="1"/>
              <a:t>và</a:t>
            </a:r>
            <a:r>
              <a:rPr lang="en-US" dirty="0"/>
              <a:t> </a:t>
            </a:r>
            <a:r>
              <a:rPr lang="en-US" dirty="0" err="1"/>
              <a:t>các</a:t>
            </a:r>
            <a:r>
              <a:rPr lang="en-US" dirty="0"/>
              <a:t> </a:t>
            </a:r>
            <a:r>
              <a:rPr lang="en-US" dirty="0" err="1"/>
              <a:t>kiến</a:t>
            </a:r>
            <a:r>
              <a:rPr lang="en-US" dirty="0"/>
              <a:t> </a:t>
            </a:r>
            <a:r>
              <a:rPr lang="en-US" dirty="0" err="1"/>
              <a:t>trúc</a:t>
            </a:r>
            <a:r>
              <a:rPr lang="en-US" dirty="0"/>
              <a:t> </a:t>
            </a:r>
            <a:r>
              <a:rPr lang="en-US" dirty="0" err="1"/>
              <a:t>mạng</a:t>
            </a:r>
            <a:r>
              <a:rPr lang="en-US" dirty="0"/>
              <a:t> </a:t>
            </a:r>
            <a:r>
              <a:rPr lang="en-US" dirty="0" err="1"/>
              <a:t>xử</a:t>
            </a:r>
            <a:r>
              <a:rPr lang="en-US" dirty="0"/>
              <a:t> </a:t>
            </a:r>
            <a:r>
              <a:rPr lang="en-US" dirty="0" err="1"/>
              <a:t>lý</a:t>
            </a:r>
            <a:r>
              <a:rPr lang="en-US" dirty="0"/>
              <a:t> </a:t>
            </a:r>
            <a:r>
              <a:rPr lang="en-US" dirty="0" err="1"/>
              <a:t>bài</a:t>
            </a:r>
            <a:r>
              <a:rPr lang="en-US" dirty="0"/>
              <a:t> </a:t>
            </a:r>
            <a:r>
              <a:rPr lang="en-US" dirty="0" err="1"/>
              <a:t>toán</a:t>
            </a:r>
            <a:r>
              <a:rPr lang="en-US" dirty="0"/>
              <a:t> Object Detection </a:t>
            </a:r>
            <a:r>
              <a:rPr lang="en-US" dirty="0" err="1"/>
              <a:t>trong</a:t>
            </a:r>
            <a:r>
              <a:rPr lang="en-US" dirty="0"/>
              <a:t> </a:t>
            </a:r>
            <a:r>
              <a:rPr lang="en-US" dirty="0" err="1"/>
              <a:t>lĩnh</a:t>
            </a:r>
            <a:r>
              <a:rPr lang="en-US" dirty="0"/>
              <a:t> </a:t>
            </a:r>
            <a:r>
              <a:rPr lang="en-US" dirty="0" err="1"/>
              <a:t>vực</a:t>
            </a:r>
            <a:r>
              <a:rPr lang="en-US" dirty="0"/>
              <a:t> Computer Vision</a:t>
            </a:r>
          </a:p>
        </p:txBody>
      </p:sp>
    </p:spTree>
    <p:extLst>
      <p:ext uri="{BB962C8B-B14F-4D97-AF65-F5344CB8AC3E}">
        <p14:creationId xmlns:p14="http://schemas.microsoft.com/office/powerpoint/2010/main" val="14891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Convolutional Neural Network</a:t>
            </a:r>
          </a:p>
        </p:txBody>
      </p:sp>
      <p:pic>
        <p:nvPicPr>
          <p:cNvPr id="21" name="Picture 20">
            <a:extLst>
              <a:ext uri="{FF2B5EF4-FFF2-40B4-BE49-F238E27FC236}">
                <a16:creationId xmlns:a16="http://schemas.microsoft.com/office/drawing/2014/main" id="{707DA4FB-3057-47CA-95FD-1498EC790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487" y="2391772"/>
            <a:ext cx="6608087" cy="3537176"/>
          </a:xfrm>
          <a:prstGeom prst="rect">
            <a:avLst/>
          </a:prstGeom>
        </p:spPr>
      </p:pic>
      <p:sp>
        <p:nvSpPr>
          <p:cNvPr id="25" name="TextBox 24">
            <a:extLst>
              <a:ext uri="{FF2B5EF4-FFF2-40B4-BE49-F238E27FC236}">
                <a16:creationId xmlns:a16="http://schemas.microsoft.com/office/drawing/2014/main" id="{94FC6DBD-5E99-49C8-B1A7-E95D58253D29}"/>
              </a:ext>
            </a:extLst>
          </p:cNvPr>
          <p:cNvSpPr txBox="1"/>
          <p:nvPr/>
        </p:nvSpPr>
        <p:spPr>
          <a:xfrm>
            <a:off x="907444" y="1748341"/>
            <a:ext cx="8610294" cy="646331"/>
          </a:xfrm>
          <a:prstGeom prst="rect">
            <a:avLst/>
          </a:prstGeom>
          <a:noFill/>
        </p:spPr>
        <p:txBody>
          <a:bodyPr wrap="square" rtlCol="0">
            <a:spAutoFit/>
          </a:bodyPr>
          <a:lstStyle/>
          <a:p>
            <a:r>
              <a:rPr lang="en-US" dirty="0"/>
              <a:t>CNN </a:t>
            </a:r>
            <a:r>
              <a:rPr lang="en-US" dirty="0" err="1"/>
              <a:t>được</a:t>
            </a:r>
            <a:r>
              <a:rPr lang="en-US" dirty="0"/>
              <a:t> </a:t>
            </a:r>
            <a:r>
              <a:rPr lang="en-US" dirty="0" err="1"/>
              <a:t>sinh</a:t>
            </a:r>
            <a:r>
              <a:rPr lang="en-US" dirty="0"/>
              <a:t> ra </a:t>
            </a:r>
            <a:r>
              <a:rPr lang="en-US" dirty="0" err="1"/>
              <a:t>để</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hạn</a:t>
            </a:r>
            <a:r>
              <a:rPr lang="en-US" dirty="0"/>
              <a:t> </a:t>
            </a:r>
            <a:r>
              <a:rPr lang="en-US" dirty="0" err="1"/>
              <a:t>chế</a:t>
            </a:r>
            <a:r>
              <a:rPr lang="en-US" dirty="0"/>
              <a:t> </a:t>
            </a:r>
            <a:r>
              <a:rPr lang="en-US" dirty="0" err="1"/>
              <a:t>của</a:t>
            </a:r>
            <a:r>
              <a:rPr lang="en-US" dirty="0"/>
              <a:t> ANN </a:t>
            </a:r>
            <a:r>
              <a:rPr lang="en-US" dirty="0" err="1"/>
              <a:t>truyền</a:t>
            </a:r>
            <a:r>
              <a:rPr lang="en-US" dirty="0"/>
              <a:t> </a:t>
            </a:r>
            <a:r>
              <a:rPr lang="en-US" dirty="0" err="1"/>
              <a:t>thống</a:t>
            </a:r>
            <a:r>
              <a:rPr lang="en-US" dirty="0"/>
              <a:t> </a:t>
            </a:r>
            <a:r>
              <a:rPr lang="en-US" dirty="0" err="1"/>
              <a:t>trong</a:t>
            </a:r>
            <a:r>
              <a:rPr lang="en-US" dirty="0"/>
              <a:t> </a:t>
            </a:r>
            <a:r>
              <a:rPr lang="en-US" dirty="0" err="1"/>
              <a:t>việc</a:t>
            </a:r>
            <a:r>
              <a:rPr lang="en-US" dirty="0"/>
              <a:t> </a:t>
            </a:r>
            <a:r>
              <a:rPr lang="en-US" dirty="0" err="1"/>
              <a:t>giải</a:t>
            </a:r>
            <a:r>
              <a:rPr lang="en-US" dirty="0"/>
              <a:t> </a:t>
            </a:r>
            <a:r>
              <a:rPr lang="en-US" dirty="0" err="1"/>
              <a:t>quyết</a:t>
            </a:r>
            <a:r>
              <a:rPr lang="en-US" dirty="0"/>
              <a:t> </a:t>
            </a:r>
            <a:r>
              <a:rPr lang="en-US" dirty="0" err="1"/>
              <a:t>hiệu</a:t>
            </a:r>
            <a:r>
              <a:rPr lang="en-US" dirty="0"/>
              <a:t> </a:t>
            </a:r>
            <a:r>
              <a:rPr lang="en-US" dirty="0" err="1"/>
              <a:t>quả</a:t>
            </a:r>
            <a:r>
              <a:rPr lang="en-US" dirty="0"/>
              <a:t> </a:t>
            </a:r>
            <a:r>
              <a:rPr lang="en-US" dirty="0" err="1"/>
              <a:t>các</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lưới</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hình</a:t>
            </a:r>
            <a:r>
              <a:rPr lang="en-US" dirty="0"/>
              <a:t> </a:t>
            </a:r>
            <a:r>
              <a:rPr lang="en-US" dirty="0" err="1"/>
              <a:t>ảnh</a:t>
            </a:r>
            <a:r>
              <a:rPr lang="en-US" dirty="0"/>
              <a:t>.</a:t>
            </a:r>
          </a:p>
        </p:txBody>
      </p:sp>
      <p:sp>
        <p:nvSpPr>
          <p:cNvPr id="28" name="TextBox 27">
            <a:extLst>
              <a:ext uri="{FF2B5EF4-FFF2-40B4-BE49-F238E27FC236}">
                <a16:creationId xmlns:a16="http://schemas.microsoft.com/office/drawing/2014/main" id="{094760DD-A708-4CD3-9FC7-46C1F845BEA5}"/>
              </a:ext>
            </a:extLst>
          </p:cNvPr>
          <p:cNvSpPr txBox="1"/>
          <p:nvPr/>
        </p:nvSpPr>
        <p:spPr>
          <a:xfrm>
            <a:off x="907444" y="2589614"/>
            <a:ext cx="3362019" cy="646331"/>
          </a:xfrm>
          <a:prstGeom prst="rect">
            <a:avLst/>
          </a:prstGeom>
          <a:noFill/>
        </p:spPr>
        <p:txBody>
          <a:bodyPr wrap="square" rtlCol="0">
            <a:spAutoFit/>
          </a:bodyPr>
          <a:lstStyle/>
          <a:p>
            <a:r>
              <a:rPr lang="en-US" dirty="0"/>
              <a:t>CNN </a:t>
            </a:r>
            <a:r>
              <a:rPr lang="en-US" dirty="0" err="1"/>
              <a:t>xử</a:t>
            </a:r>
            <a:r>
              <a:rPr lang="en-US" dirty="0"/>
              <a:t> </a:t>
            </a:r>
            <a:r>
              <a:rPr lang="en-US" dirty="0" err="1"/>
              <a:t>lý</a:t>
            </a:r>
            <a:r>
              <a:rPr lang="en-US" dirty="0"/>
              <a:t> </a:t>
            </a:r>
            <a:r>
              <a:rPr lang="en-US" dirty="0" err="1"/>
              <a:t>các</a:t>
            </a:r>
            <a:r>
              <a:rPr lang="en-US" dirty="0"/>
              <a:t> </a:t>
            </a:r>
            <a:r>
              <a:rPr lang="en-US" dirty="0" err="1"/>
              <a:t>hình</a:t>
            </a:r>
            <a:r>
              <a:rPr lang="en-US" dirty="0"/>
              <a:t> </a:t>
            </a:r>
            <a:r>
              <a:rPr lang="en-US" dirty="0" err="1"/>
              <a:t>ảnh</a:t>
            </a:r>
            <a:r>
              <a:rPr lang="en-US" dirty="0"/>
              <a:t> </a:t>
            </a:r>
            <a:r>
              <a:rPr lang="en-US" dirty="0" err="1"/>
              <a:t>trước</a:t>
            </a:r>
            <a:r>
              <a:rPr lang="en-US" dirty="0"/>
              <a:t> </a:t>
            </a:r>
            <a:r>
              <a:rPr lang="en-US" dirty="0" err="1"/>
              <a:t>khi</a:t>
            </a:r>
            <a:r>
              <a:rPr lang="en-US" dirty="0"/>
              <a:t> </a:t>
            </a:r>
            <a:r>
              <a:rPr lang="en-US" dirty="0" err="1"/>
              <a:t>đưa</a:t>
            </a:r>
            <a:r>
              <a:rPr lang="en-US" dirty="0"/>
              <a:t> </a:t>
            </a:r>
            <a:r>
              <a:rPr lang="en-US" dirty="0" err="1"/>
              <a:t>vào</a:t>
            </a:r>
            <a:r>
              <a:rPr lang="en-US" dirty="0"/>
              <a:t> ANN Full-Connected. </a:t>
            </a:r>
          </a:p>
        </p:txBody>
      </p:sp>
      <p:sp>
        <p:nvSpPr>
          <p:cNvPr id="30" name="TextBox 29">
            <a:extLst>
              <a:ext uri="{FF2B5EF4-FFF2-40B4-BE49-F238E27FC236}">
                <a16:creationId xmlns:a16="http://schemas.microsoft.com/office/drawing/2014/main" id="{568446DB-D67E-42D9-99CD-F22502629AA8}"/>
              </a:ext>
            </a:extLst>
          </p:cNvPr>
          <p:cNvSpPr txBox="1"/>
          <p:nvPr/>
        </p:nvSpPr>
        <p:spPr>
          <a:xfrm>
            <a:off x="907444" y="3429000"/>
            <a:ext cx="4324044" cy="1754326"/>
          </a:xfrm>
          <a:prstGeom prst="rect">
            <a:avLst/>
          </a:prstGeom>
          <a:noFill/>
        </p:spPr>
        <p:txBody>
          <a:bodyPr wrap="square">
            <a:spAutoFit/>
          </a:bodyPr>
          <a:lstStyle/>
          <a:p>
            <a:r>
              <a:rPr lang="en-US" dirty="0" err="1"/>
              <a:t>Nó</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phép</a:t>
            </a:r>
            <a:r>
              <a:rPr lang="en-US" dirty="0"/>
              <a:t> </a:t>
            </a:r>
            <a:r>
              <a:rPr lang="en-US" dirty="0" err="1"/>
              <a:t>tính</a:t>
            </a:r>
            <a:r>
              <a:rPr lang="en-US" dirty="0"/>
              <a:t> </a:t>
            </a:r>
            <a:r>
              <a:rPr lang="en-US" dirty="0" err="1"/>
              <a:t>tích</a:t>
            </a:r>
            <a:r>
              <a:rPr lang="en-US" dirty="0"/>
              <a:t> </a:t>
            </a:r>
            <a:r>
              <a:rPr lang="en-US" dirty="0" err="1"/>
              <a:t>chập</a:t>
            </a:r>
            <a:r>
              <a:rPr lang="en-US" dirty="0"/>
              <a:t> </a:t>
            </a:r>
            <a:r>
              <a:rPr lang="en-US" dirty="0" err="1"/>
              <a:t>giữa</a:t>
            </a:r>
            <a:r>
              <a:rPr lang="en-US" dirty="0"/>
              <a:t> </a:t>
            </a:r>
            <a:r>
              <a:rPr lang="en-US" dirty="0" err="1"/>
              <a:t>các</a:t>
            </a:r>
            <a:r>
              <a:rPr lang="en-US" dirty="0"/>
              <a:t> pixel </a:t>
            </a:r>
            <a:r>
              <a:rPr lang="en-US" dirty="0" err="1"/>
              <a:t>trong</a:t>
            </a:r>
            <a:r>
              <a:rPr lang="en-US" dirty="0"/>
              <a:t> </a:t>
            </a:r>
            <a:r>
              <a:rPr lang="en-US" dirty="0" err="1"/>
              <a:t>ảnh</a:t>
            </a:r>
            <a:r>
              <a:rPr lang="en-US" dirty="0"/>
              <a:t> </a:t>
            </a:r>
            <a:r>
              <a:rPr lang="en-US" dirty="0" err="1"/>
              <a:t>với</a:t>
            </a:r>
            <a:r>
              <a:rPr lang="en-US" dirty="0"/>
              <a:t> </a:t>
            </a:r>
            <a:r>
              <a:rPr lang="en-US" dirty="0" err="1"/>
              <a:t>một</a:t>
            </a:r>
            <a:r>
              <a:rPr lang="en-US" dirty="0"/>
              <a:t> </a:t>
            </a:r>
            <a:r>
              <a:rPr lang="en-US" dirty="0" err="1"/>
              <a:t>hoặc</a:t>
            </a:r>
            <a:r>
              <a:rPr lang="en-US" dirty="0"/>
              <a:t> </a:t>
            </a:r>
            <a:r>
              <a:rPr lang="en-US" dirty="0" err="1"/>
              <a:t>một</a:t>
            </a:r>
            <a:r>
              <a:rPr lang="en-US" dirty="0"/>
              <a:t> </a:t>
            </a:r>
            <a:r>
              <a:rPr lang="en-US" dirty="0" err="1"/>
              <a:t>vài</a:t>
            </a:r>
            <a:r>
              <a:rPr lang="en-US" dirty="0"/>
              <a:t> kernel </a:t>
            </a:r>
            <a:r>
              <a:rPr lang="en-US" dirty="0" err="1"/>
              <a:t>được</a:t>
            </a:r>
            <a:r>
              <a:rPr lang="en-US" dirty="0"/>
              <a:t> </a:t>
            </a:r>
            <a:r>
              <a:rPr lang="en-US" dirty="0" err="1"/>
              <a:t>thiết</a:t>
            </a:r>
            <a:r>
              <a:rPr lang="en-US" dirty="0"/>
              <a:t> </a:t>
            </a:r>
            <a:r>
              <a:rPr lang="en-US" dirty="0" err="1"/>
              <a:t>lập</a:t>
            </a:r>
            <a:r>
              <a:rPr lang="en-US" dirty="0"/>
              <a:t> </a:t>
            </a:r>
            <a:r>
              <a:rPr lang="en-US" dirty="0" err="1"/>
              <a:t>sẵn</a:t>
            </a:r>
            <a:r>
              <a:rPr lang="en-US" dirty="0"/>
              <a:t> </a:t>
            </a:r>
            <a:r>
              <a:rPr lang="en-US" dirty="0" err="1"/>
              <a:t>để</a:t>
            </a:r>
            <a:r>
              <a:rPr lang="en-US" dirty="0"/>
              <a:t> </a:t>
            </a:r>
            <a:r>
              <a:rPr lang="en-US" dirty="0" err="1"/>
              <a:t>trích</a:t>
            </a:r>
            <a:r>
              <a:rPr lang="en-US" dirty="0"/>
              <a:t> </a:t>
            </a:r>
            <a:r>
              <a:rPr lang="en-US" dirty="0" err="1"/>
              <a:t>xuất</a:t>
            </a:r>
            <a:r>
              <a:rPr lang="en-US" dirty="0"/>
              <a:t> ra </a:t>
            </a:r>
            <a:r>
              <a:rPr lang="en-US" dirty="0" err="1"/>
              <a:t>các</a:t>
            </a:r>
            <a:r>
              <a:rPr lang="en-US" dirty="0"/>
              <a:t> feature map. Sau </a:t>
            </a:r>
            <a:r>
              <a:rPr lang="en-US" dirty="0" err="1"/>
              <a:t>đó</a:t>
            </a:r>
            <a:r>
              <a:rPr lang="en-US" dirty="0"/>
              <a:t> </a:t>
            </a:r>
            <a:r>
              <a:rPr lang="en-US" dirty="0" err="1"/>
              <a:t>flattended</a:t>
            </a:r>
            <a:r>
              <a:rPr lang="en-US" dirty="0"/>
              <a:t> feature map </a:t>
            </a:r>
            <a:r>
              <a:rPr lang="en-US" dirty="0" err="1"/>
              <a:t>này</a:t>
            </a:r>
            <a:r>
              <a:rPr lang="en-US" dirty="0"/>
              <a:t> </a:t>
            </a:r>
            <a:r>
              <a:rPr lang="en-US" dirty="0" err="1"/>
              <a:t>rồi</a:t>
            </a:r>
            <a:r>
              <a:rPr lang="en-US" dirty="0"/>
              <a:t> </a:t>
            </a:r>
            <a:r>
              <a:rPr lang="en-US" dirty="0" err="1"/>
              <a:t>mới</a:t>
            </a:r>
            <a:r>
              <a:rPr lang="en-US" dirty="0"/>
              <a:t> </a:t>
            </a:r>
            <a:r>
              <a:rPr lang="en-US" dirty="0" err="1"/>
              <a:t>đưa</a:t>
            </a:r>
            <a:r>
              <a:rPr lang="en-US" dirty="0"/>
              <a:t> </a:t>
            </a:r>
            <a:r>
              <a:rPr lang="en-US" dirty="0" err="1"/>
              <a:t>vào</a:t>
            </a:r>
            <a:r>
              <a:rPr lang="en-US" dirty="0"/>
              <a:t> </a:t>
            </a:r>
            <a:r>
              <a:rPr lang="en-US" dirty="0" err="1"/>
              <a:t>mạng</a:t>
            </a:r>
            <a:r>
              <a:rPr lang="en-US" dirty="0"/>
              <a:t> neural </a:t>
            </a:r>
            <a:r>
              <a:rPr lang="en-US" dirty="0" err="1"/>
              <a:t>để</a:t>
            </a:r>
            <a:r>
              <a:rPr lang="en-US" dirty="0"/>
              <a:t> </a:t>
            </a:r>
            <a:r>
              <a:rPr lang="en-US" dirty="0" err="1"/>
              <a:t>phân</a:t>
            </a:r>
            <a:r>
              <a:rPr lang="en-US" dirty="0"/>
              <a:t> </a:t>
            </a:r>
            <a:r>
              <a:rPr lang="en-US" dirty="0" err="1"/>
              <a:t>loại</a:t>
            </a:r>
            <a:endParaRPr lang="en-US" dirty="0"/>
          </a:p>
        </p:txBody>
      </p:sp>
    </p:spTree>
    <p:extLst>
      <p:ext uri="{BB962C8B-B14F-4D97-AF65-F5344CB8AC3E}">
        <p14:creationId xmlns:p14="http://schemas.microsoft.com/office/powerpoint/2010/main" val="192246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pic>
        <p:nvPicPr>
          <p:cNvPr id="5" name="Picture 4">
            <a:extLst>
              <a:ext uri="{FF2B5EF4-FFF2-40B4-BE49-F238E27FC236}">
                <a16:creationId xmlns:a16="http://schemas.microsoft.com/office/drawing/2014/main" id="{D981F78F-9CC7-47C6-A827-A2253D5D7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851" y="1893838"/>
            <a:ext cx="5260886" cy="3535412"/>
          </a:xfrm>
          <a:prstGeom prst="rect">
            <a:avLst/>
          </a:prstGeom>
        </p:spPr>
      </p:pic>
      <p:sp>
        <p:nvSpPr>
          <p:cNvPr id="7" name="TextBox 6">
            <a:extLst>
              <a:ext uri="{FF2B5EF4-FFF2-40B4-BE49-F238E27FC236}">
                <a16:creationId xmlns:a16="http://schemas.microsoft.com/office/drawing/2014/main" id="{BA000D30-1F67-4931-B7F1-FBF92A70B45B}"/>
              </a:ext>
            </a:extLst>
          </p:cNvPr>
          <p:cNvSpPr txBox="1"/>
          <p:nvPr/>
        </p:nvSpPr>
        <p:spPr>
          <a:xfrm>
            <a:off x="957263" y="1949987"/>
            <a:ext cx="4912579" cy="646331"/>
          </a:xfrm>
          <a:prstGeom prst="rect">
            <a:avLst/>
          </a:prstGeom>
          <a:noFill/>
        </p:spPr>
        <p:txBody>
          <a:bodyPr wrap="square" rtlCol="0">
            <a:spAutoFit/>
          </a:bodyPr>
          <a:lstStyle/>
          <a:p>
            <a:r>
              <a:rPr lang="en-US" dirty="0"/>
              <a:t>Computer vision </a:t>
            </a:r>
            <a:r>
              <a:rPr lang="en-US" dirty="0" err="1"/>
              <a:t>là</a:t>
            </a:r>
            <a:r>
              <a:rPr lang="en-US" dirty="0"/>
              <a:t> </a:t>
            </a:r>
            <a:r>
              <a:rPr lang="en-US" dirty="0" err="1"/>
              <a:t>lĩnh</a:t>
            </a:r>
            <a:r>
              <a:rPr lang="en-US" dirty="0"/>
              <a:t> </a:t>
            </a:r>
            <a:r>
              <a:rPr lang="en-US" dirty="0" err="1"/>
              <a:t>vực</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vào</a:t>
            </a:r>
            <a:r>
              <a:rPr lang="en-US" dirty="0"/>
              <a:t> </a:t>
            </a:r>
            <a:r>
              <a:rPr lang="en-US" dirty="0" err="1"/>
              <a:t>các</a:t>
            </a:r>
            <a:r>
              <a:rPr lang="en-US" dirty="0"/>
              <a:t> </a:t>
            </a:r>
            <a:r>
              <a:rPr lang="en-US" dirty="0" err="1"/>
              <a:t>mạng</a:t>
            </a:r>
            <a:r>
              <a:rPr lang="en-US" dirty="0"/>
              <a:t> neural </a:t>
            </a:r>
            <a:r>
              <a:rPr lang="en-US" dirty="0" err="1"/>
              <a:t>nhân</a:t>
            </a:r>
            <a:r>
              <a:rPr lang="en-US" dirty="0"/>
              <a:t> </a:t>
            </a:r>
            <a:r>
              <a:rPr lang="en-US" dirty="0" err="1"/>
              <a:t>tạo</a:t>
            </a:r>
            <a:r>
              <a:rPr lang="en-US" dirty="0"/>
              <a:t>.</a:t>
            </a:r>
          </a:p>
        </p:txBody>
      </p:sp>
      <p:sp>
        <p:nvSpPr>
          <p:cNvPr id="16" name="TextBox 15">
            <a:extLst>
              <a:ext uri="{FF2B5EF4-FFF2-40B4-BE49-F238E27FC236}">
                <a16:creationId xmlns:a16="http://schemas.microsoft.com/office/drawing/2014/main" id="{40DB4A0D-EA85-45D0-8DBB-4B2DF49B31CB}"/>
              </a:ext>
            </a:extLst>
          </p:cNvPr>
          <p:cNvSpPr txBox="1"/>
          <p:nvPr/>
        </p:nvSpPr>
        <p:spPr>
          <a:xfrm>
            <a:off x="957263" y="2689685"/>
            <a:ext cx="4912579" cy="923330"/>
          </a:xfrm>
          <a:prstGeom prst="rect">
            <a:avLst/>
          </a:prstGeom>
          <a:noFill/>
        </p:spPr>
        <p:txBody>
          <a:bodyPr wrap="square" rtlCol="0">
            <a:spAutoFit/>
          </a:bodyPr>
          <a:lstStyle/>
          <a:p>
            <a:r>
              <a:rPr lang="en-US" dirty="0" err="1"/>
              <a:t>Đối</a:t>
            </a:r>
            <a:r>
              <a:rPr lang="en-US" dirty="0"/>
              <a:t> </a:t>
            </a:r>
            <a:r>
              <a:rPr lang="en-US" dirty="0" err="1"/>
              <a:t>với</a:t>
            </a:r>
            <a:r>
              <a:rPr lang="en-US" dirty="0"/>
              <a:t> </a:t>
            </a:r>
            <a:r>
              <a:rPr lang="en-US" dirty="0" err="1"/>
              <a:t>bài</a:t>
            </a:r>
            <a:r>
              <a:rPr lang="en-US" dirty="0"/>
              <a:t> </a:t>
            </a:r>
            <a:r>
              <a:rPr lang="en-US" dirty="0" err="1"/>
              <a:t>toán</a:t>
            </a:r>
            <a:r>
              <a:rPr lang="en-US" dirty="0"/>
              <a:t> Object Detection, input </a:t>
            </a:r>
            <a:r>
              <a:rPr lang="en-US" dirty="0" err="1"/>
              <a:t>là</a:t>
            </a:r>
            <a:r>
              <a:rPr lang="en-US" dirty="0"/>
              <a:t> </a:t>
            </a:r>
            <a:r>
              <a:rPr lang="en-US" dirty="0" err="1"/>
              <a:t>ảnh</a:t>
            </a:r>
            <a:r>
              <a:rPr lang="en-US" dirty="0"/>
              <a:t> </a:t>
            </a:r>
            <a:r>
              <a:rPr lang="en-US" dirty="0" err="1"/>
              <a:t>màu</a:t>
            </a:r>
            <a:r>
              <a:rPr lang="en-US" dirty="0"/>
              <a:t> </a:t>
            </a:r>
            <a:r>
              <a:rPr lang="en-US" dirty="0" err="1"/>
              <a:t>và</a:t>
            </a:r>
            <a:r>
              <a:rPr lang="en-US" dirty="0"/>
              <a:t> output </a:t>
            </a:r>
            <a:r>
              <a:rPr lang="en-US" dirty="0" err="1"/>
              <a:t>là</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ảnh</a:t>
            </a:r>
            <a:r>
              <a:rPr lang="en-US" dirty="0"/>
              <a:t> </a:t>
            </a:r>
            <a:r>
              <a:rPr lang="en-US" dirty="0" err="1"/>
              <a:t>thì</a:t>
            </a:r>
            <a:r>
              <a:rPr lang="en-US" dirty="0"/>
              <a:t> </a:t>
            </a:r>
            <a:r>
              <a:rPr lang="en-US" dirty="0" err="1"/>
              <a:t>bài</a:t>
            </a:r>
            <a:r>
              <a:rPr lang="en-US" dirty="0"/>
              <a:t> </a:t>
            </a:r>
            <a:r>
              <a:rPr lang="en-US" dirty="0" err="1"/>
              <a:t>toán</a:t>
            </a:r>
            <a:r>
              <a:rPr lang="en-US" dirty="0"/>
              <a:t> </a:t>
            </a:r>
            <a:r>
              <a:rPr lang="en-US" dirty="0" err="1"/>
              <a:t>này</a:t>
            </a:r>
            <a:r>
              <a:rPr lang="en-US" dirty="0"/>
              <a:t> </a:t>
            </a:r>
            <a:r>
              <a:rPr lang="en-US" dirty="0" err="1"/>
              <a:t>sẽ</a:t>
            </a:r>
            <a:r>
              <a:rPr lang="en-US" dirty="0"/>
              <a:t> bao </a:t>
            </a:r>
            <a:r>
              <a:rPr lang="en-US" dirty="0" err="1"/>
              <a:t>gồm</a:t>
            </a:r>
            <a:r>
              <a:rPr lang="en-US" dirty="0"/>
              <a:t> 2 </a:t>
            </a:r>
            <a:r>
              <a:rPr lang="en-US" dirty="0" err="1"/>
              <a:t>bài</a:t>
            </a:r>
            <a:r>
              <a:rPr lang="en-US" dirty="0"/>
              <a:t> </a:t>
            </a:r>
            <a:r>
              <a:rPr lang="en-US" dirty="0" err="1"/>
              <a:t>toán</a:t>
            </a:r>
            <a:r>
              <a:rPr lang="en-US" dirty="0"/>
              <a:t> </a:t>
            </a:r>
            <a:r>
              <a:rPr lang="en-US" dirty="0" err="1"/>
              <a:t>nhỏ</a:t>
            </a:r>
            <a:r>
              <a:rPr lang="en-US" dirty="0"/>
              <a:t>:</a:t>
            </a:r>
          </a:p>
        </p:txBody>
      </p:sp>
      <p:sp>
        <p:nvSpPr>
          <p:cNvPr id="18" name="TextBox 17">
            <a:extLst>
              <a:ext uri="{FF2B5EF4-FFF2-40B4-BE49-F238E27FC236}">
                <a16:creationId xmlns:a16="http://schemas.microsoft.com/office/drawing/2014/main" id="{A35DAE5C-CA1D-40BE-B945-FDCACAD37F84}"/>
              </a:ext>
            </a:extLst>
          </p:cNvPr>
          <p:cNvSpPr txBox="1"/>
          <p:nvPr/>
        </p:nvSpPr>
        <p:spPr>
          <a:xfrm>
            <a:off x="2386136" y="3661544"/>
            <a:ext cx="3483706" cy="646331"/>
          </a:xfrm>
          <a:prstGeom prst="rect">
            <a:avLst/>
          </a:prstGeom>
          <a:noFill/>
        </p:spPr>
        <p:txBody>
          <a:bodyPr wrap="square" rtlCol="0">
            <a:spAutoFit/>
          </a:bodyPr>
          <a:lstStyle/>
          <a:p>
            <a:r>
              <a:rPr lang="en-US" dirty="0" err="1"/>
              <a:t>Xác</a:t>
            </a:r>
            <a:r>
              <a:rPr lang="en-US" dirty="0"/>
              <a:t> </a:t>
            </a:r>
            <a:r>
              <a:rPr lang="en-US" dirty="0" err="1"/>
              <a:t>định</a:t>
            </a:r>
            <a:r>
              <a:rPr lang="en-US" dirty="0"/>
              <a:t> bounding box (</a:t>
            </a:r>
            <a:r>
              <a:rPr lang="en-US" dirty="0" err="1"/>
              <a:t>hình</a:t>
            </a:r>
            <a:r>
              <a:rPr lang="en-US" dirty="0"/>
              <a:t> </a:t>
            </a:r>
            <a:r>
              <a:rPr lang="en-US" dirty="0" err="1"/>
              <a:t>chữ</a:t>
            </a:r>
            <a:r>
              <a:rPr lang="en-US" dirty="0"/>
              <a:t> </a:t>
            </a:r>
            <a:r>
              <a:rPr lang="en-US" dirty="0" err="1"/>
              <a:t>nhật</a:t>
            </a:r>
            <a:r>
              <a:rPr lang="en-US" dirty="0"/>
              <a:t>) </a:t>
            </a:r>
            <a:r>
              <a:rPr lang="en-US" dirty="0" err="1"/>
              <a:t>quanh</a:t>
            </a:r>
            <a:r>
              <a:rPr lang="en-US" dirty="0"/>
              <a:t> </a:t>
            </a:r>
            <a:r>
              <a:rPr lang="en-US" dirty="0" err="1"/>
              <a:t>đối</a:t>
            </a:r>
            <a:r>
              <a:rPr lang="en-US" dirty="0"/>
              <a:t> </a:t>
            </a:r>
            <a:r>
              <a:rPr lang="en-US" dirty="0" err="1"/>
              <a:t>tượng</a:t>
            </a:r>
            <a:endParaRPr lang="en-US" dirty="0"/>
          </a:p>
        </p:txBody>
      </p:sp>
      <p:sp>
        <p:nvSpPr>
          <p:cNvPr id="19" name="TextBox 18">
            <a:extLst>
              <a:ext uri="{FF2B5EF4-FFF2-40B4-BE49-F238E27FC236}">
                <a16:creationId xmlns:a16="http://schemas.microsoft.com/office/drawing/2014/main" id="{B1D3818D-1DB1-40EE-856E-20A421C63A3B}"/>
              </a:ext>
            </a:extLst>
          </p:cNvPr>
          <p:cNvSpPr txBox="1"/>
          <p:nvPr/>
        </p:nvSpPr>
        <p:spPr>
          <a:xfrm>
            <a:off x="2386136" y="4419317"/>
            <a:ext cx="3483706" cy="923330"/>
          </a:xfrm>
          <a:prstGeom prst="rect">
            <a:avLst/>
          </a:prstGeom>
          <a:noFill/>
        </p:spPr>
        <p:txBody>
          <a:bodyPr wrap="square" rtlCol="0">
            <a:spAutoFit/>
          </a:bodyPr>
          <a:lstStyle/>
          <a:p>
            <a:r>
              <a:rPr lang="en-US" dirty="0" err="1"/>
              <a:t>Với</a:t>
            </a:r>
            <a:r>
              <a:rPr lang="en-US" dirty="0"/>
              <a:t> </a:t>
            </a:r>
            <a:r>
              <a:rPr lang="en-US" dirty="0" err="1"/>
              <a:t>mỗi</a:t>
            </a:r>
            <a:r>
              <a:rPr lang="en-US" dirty="0"/>
              <a:t> bounding box </a:t>
            </a:r>
            <a:r>
              <a:rPr lang="en-US" dirty="0" err="1"/>
              <a:t>thì</a:t>
            </a:r>
            <a:r>
              <a:rPr lang="en-US" dirty="0"/>
              <a:t> </a:t>
            </a:r>
            <a:r>
              <a:rPr lang="en-US" dirty="0" err="1"/>
              <a:t>cần</a:t>
            </a:r>
            <a:r>
              <a:rPr lang="en-US" dirty="0"/>
              <a:t> </a:t>
            </a:r>
            <a:r>
              <a:rPr lang="en-US" dirty="0" err="1"/>
              <a:t>phân</a:t>
            </a:r>
            <a:r>
              <a:rPr lang="en-US" dirty="0"/>
              <a:t> </a:t>
            </a:r>
            <a:r>
              <a:rPr lang="en-US" dirty="0" err="1"/>
              <a:t>loại</a:t>
            </a:r>
            <a:r>
              <a:rPr lang="en-US" dirty="0"/>
              <a:t> </a:t>
            </a:r>
            <a:r>
              <a:rPr lang="en-US" dirty="0" err="1"/>
              <a:t>xem</a:t>
            </a:r>
            <a:r>
              <a:rPr lang="en-US" dirty="0"/>
              <a:t> </a:t>
            </a:r>
            <a:r>
              <a:rPr lang="en-US" dirty="0" err="1"/>
              <a:t>đấy</a:t>
            </a:r>
            <a:r>
              <a:rPr lang="en-US" dirty="0"/>
              <a:t> </a:t>
            </a:r>
            <a:r>
              <a:rPr lang="en-US" dirty="0" err="1"/>
              <a:t>là</a:t>
            </a:r>
            <a:r>
              <a:rPr lang="en-US" dirty="0"/>
              <a:t> </a:t>
            </a:r>
            <a:r>
              <a:rPr lang="en-US" dirty="0" err="1"/>
              <a:t>đối</a:t>
            </a:r>
            <a:r>
              <a:rPr lang="en-US" dirty="0"/>
              <a:t> </a:t>
            </a:r>
            <a:r>
              <a:rPr lang="en-US" dirty="0" err="1"/>
              <a:t>tượng</a:t>
            </a:r>
            <a:r>
              <a:rPr lang="en-US" dirty="0"/>
              <a:t> </a:t>
            </a:r>
            <a:r>
              <a:rPr lang="en-US" dirty="0" err="1"/>
              <a:t>gì</a:t>
            </a:r>
            <a:r>
              <a:rPr lang="en-US" dirty="0"/>
              <a:t> </a:t>
            </a:r>
            <a:r>
              <a:rPr lang="en-US" dirty="0" err="1"/>
              <a:t>với</a:t>
            </a:r>
            <a:r>
              <a:rPr lang="en-US" dirty="0"/>
              <a:t> bao </a:t>
            </a:r>
            <a:r>
              <a:rPr lang="en-US" dirty="0" err="1"/>
              <a:t>nhiêu</a:t>
            </a:r>
            <a:r>
              <a:rPr lang="en-US" dirty="0"/>
              <a:t> </a:t>
            </a:r>
            <a:r>
              <a:rPr lang="en-US" dirty="0" err="1"/>
              <a:t>phần</a:t>
            </a:r>
            <a:r>
              <a:rPr lang="en-US" dirty="0"/>
              <a:t> </a:t>
            </a:r>
            <a:r>
              <a:rPr lang="en-US" dirty="0" err="1"/>
              <a:t>trăm</a:t>
            </a:r>
            <a:r>
              <a:rPr lang="en-US" dirty="0"/>
              <a:t> </a:t>
            </a:r>
            <a:r>
              <a:rPr lang="en-US" dirty="0" err="1"/>
              <a:t>chắc</a:t>
            </a:r>
            <a:r>
              <a:rPr lang="en-US" dirty="0"/>
              <a:t> </a:t>
            </a:r>
            <a:r>
              <a:rPr lang="en-US" dirty="0" err="1"/>
              <a:t>chắn</a:t>
            </a:r>
            <a:endParaRPr lang="en-US" dirty="0"/>
          </a:p>
        </p:txBody>
      </p:sp>
      <p:sp>
        <p:nvSpPr>
          <p:cNvPr id="8" name="TextBox 7">
            <a:extLst>
              <a:ext uri="{FF2B5EF4-FFF2-40B4-BE49-F238E27FC236}">
                <a16:creationId xmlns:a16="http://schemas.microsoft.com/office/drawing/2014/main" id="{3CD2ED59-9E8D-40F9-A30C-6493A9945D85}"/>
              </a:ext>
            </a:extLst>
          </p:cNvPr>
          <p:cNvSpPr txBox="1"/>
          <p:nvPr/>
        </p:nvSpPr>
        <p:spPr>
          <a:xfrm>
            <a:off x="1967430" y="3661544"/>
            <a:ext cx="418704" cy="646331"/>
          </a:xfrm>
          <a:prstGeom prst="rect">
            <a:avLst/>
          </a:prstGeom>
          <a:noFill/>
        </p:spPr>
        <p:txBody>
          <a:bodyPr wrap="none" rtlCol="0">
            <a:spAutoFit/>
          </a:bodyPr>
          <a:lstStyle/>
          <a:p>
            <a:r>
              <a:rPr lang="en-US" sz="3600" b="1" dirty="0">
                <a:solidFill>
                  <a:srgbClr val="1F4E79"/>
                </a:solidFill>
              </a:rPr>
              <a:t>1</a:t>
            </a:r>
          </a:p>
        </p:txBody>
      </p:sp>
      <p:sp>
        <p:nvSpPr>
          <p:cNvPr id="20" name="TextBox 19">
            <a:extLst>
              <a:ext uri="{FF2B5EF4-FFF2-40B4-BE49-F238E27FC236}">
                <a16:creationId xmlns:a16="http://schemas.microsoft.com/office/drawing/2014/main" id="{DB59BE14-F19B-41CD-A6F2-538C3A0FDC42}"/>
              </a:ext>
            </a:extLst>
          </p:cNvPr>
          <p:cNvSpPr txBox="1"/>
          <p:nvPr/>
        </p:nvSpPr>
        <p:spPr>
          <a:xfrm>
            <a:off x="1967430" y="4557817"/>
            <a:ext cx="418704" cy="646331"/>
          </a:xfrm>
          <a:prstGeom prst="rect">
            <a:avLst/>
          </a:prstGeom>
          <a:noFill/>
        </p:spPr>
        <p:txBody>
          <a:bodyPr wrap="none" rtlCol="0">
            <a:spAutoFit/>
          </a:bodyPr>
          <a:lstStyle/>
          <a:p>
            <a:r>
              <a:rPr lang="en-US" sz="3600" b="1" dirty="0">
                <a:solidFill>
                  <a:srgbClr val="1F4E79"/>
                </a:solidFill>
              </a:rPr>
              <a:t>2</a:t>
            </a:r>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Tree>
    <p:extLst>
      <p:ext uri="{BB962C8B-B14F-4D97-AF65-F5344CB8AC3E}">
        <p14:creationId xmlns:p14="http://schemas.microsoft.com/office/powerpoint/2010/main" val="145542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1781175"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Selective Search</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204198"/>
            <a:ext cx="6400404" cy="923330"/>
          </a:xfrm>
          <a:prstGeom prst="rect">
            <a:avLst/>
          </a:prstGeom>
          <a:noFill/>
        </p:spPr>
        <p:txBody>
          <a:bodyPr wrap="square" rtlCol="0">
            <a:spAutoFit/>
          </a:bodyPr>
          <a:lstStyle/>
          <a:p>
            <a:r>
              <a:rPr lang="vi-VN" b="0" i="0" dirty="0">
                <a:effectLst/>
                <a:latin typeface="Calibri (Body)"/>
              </a:rPr>
              <a:t>Selective Search dựa trên việc tính toán việc nhóm </a:t>
            </a:r>
            <a:r>
              <a:rPr lang="en-US" b="0" i="0" dirty="0" err="1">
                <a:effectLst/>
                <a:latin typeface="Calibri (Body)"/>
              </a:rPr>
              <a:t>các</a:t>
            </a:r>
            <a:r>
              <a:rPr lang="en-US" b="0" i="0" dirty="0">
                <a:effectLst/>
                <a:latin typeface="Calibri (Body)"/>
              </a:rPr>
              <a:t> </a:t>
            </a:r>
            <a:r>
              <a:rPr lang="en-US" b="0" i="0" dirty="0" err="1">
                <a:effectLst/>
                <a:latin typeface="Calibri (Body)"/>
              </a:rPr>
              <a:t>khu</a:t>
            </a:r>
            <a:r>
              <a:rPr lang="en-US" b="0" i="0" dirty="0">
                <a:effectLst/>
                <a:latin typeface="Calibri (Body)"/>
              </a:rPr>
              <a:t> </a:t>
            </a:r>
            <a:r>
              <a:rPr lang="vi-VN" b="0" i="0" dirty="0">
                <a:effectLst/>
                <a:latin typeface="Calibri (Body)"/>
              </a:rPr>
              <a:t>tương tự theo cấp bậc dựa</a:t>
            </a:r>
            <a:r>
              <a:rPr lang="en-US" b="0" i="0" dirty="0">
                <a:effectLst/>
                <a:latin typeface="Calibri (Body)"/>
              </a:rPr>
              <a:t> </a:t>
            </a:r>
            <a:r>
              <a:rPr lang="vi-VN" b="0" i="0" dirty="0">
                <a:effectLst/>
                <a:latin typeface="Calibri (Body)"/>
              </a:rPr>
              <a:t>trên sự tương thích về màu sắc, kết cấu, kích thước và hình dạng</a:t>
            </a:r>
            <a:r>
              <a:rPr lang="en-US" b="0" i="0" dirty="0">
                <a:effectLst/>
                <a:latin typeface="Calibri (Body)"/>
              </a:rPr>
              <a:t>.</a:t>
            </a:r>
            <a:endParaRPr lang="en-US" dirty="0">
              <a:latin typeface="Calibri (Body)"/>
            </a:endParaRPr>
          </a:p>
        </p:txBody>
      </p:sp>
      <p:pic>
        <p:nvPicPr>
          <p:cNvPr id="10" name="Picture 9">
            <a:extLst>
              <a:ext uri="{FF2B5EF4-FFF2-40B4-BE49-F238E27FC236}">
                <a16:creationId xmlns:a16="http://schemas.microsoft.com/office/drawing/2014/main" id="{386FDC7D-FC8D-483B-8BA7-1BA432E53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978" y="3127528"/>
            <a:ext cx="4604587" cy="1782633"/>
          </a:xfrm>
          <a:prstGeom prst="rect">
            <a:avLst/>
          </a:prstGeom>
        </p:spPr>
      </p:pic>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5978" y="5092867"/>
            <a:ext cx="3721340" cy="369332"/>
          </a:xfrm>
          <a:prstGeom prst="rect">
            <a:avLst/>
          </a:prstGeom>
          <a:noFill/>
        </p:spPr>
        <p:txBody>
          <a:bodyPr wrap="non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49174" y="5462200"/>
            <a:ext cx="1517595" cy="646331"/>
          </a:xfrm>
          <a:prstGeom prst="rect">
            <a:avLst/>
          </a:prstGeom>
          <a:noFill/>
        </p:spPr>
        <p:txBody>
          <a:bodyPr wrap="none" rtlCol="0">
            <a:spAutoFit/>
          </a:bodyPr>
          <a:lstStyle/>
          <a:p>
            <a:pPr marL="285750" indent="-285750">
              <a:buClr>
                <a:srgbClr val="5B9BD5"/>
              </a:buClr>
              <a:buFont typeface="Arial" panose="020B0604020202020204" pitchFamily="34" charset="0"/>
              <a:buChar char="•"/>
            </a:pPr>
            <a:r>
              <a:rPr lang="en-US" dirty="0"/>
              <a:t>R-CNN</a:t>
            </a:r>
          </a:p>
          <a:p>
            <a:pPr marL="285750" indent="-285750">
              <a:buClr>
                <a:srgbClr val="5B9BD5"/>
              </a:buClr>
              <a:buFont typeface="Arial" panose="020B0604020202020204" pitchFamily="34" charset="0"/>
              <a:buChar char="•"/>
            </a:pPr>
            <a:r>
              <a:rPr lang="en-US" dirty="0"/>
              <a:t>Fast R-CNN</a:t>
            </a:r>
          </a:p>
        </p:txBody>
      </p:sp>
    </p:spTree>
    <p:extLst>
      <p:ext uri="{BB962C8B-B14F-4D97-AF65-F5344CB8AC3E}">
        <p14:creationId xmlns:p14="http://schemas.microsoft.com/office/powerpoint/2010/main" val="106393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3133328"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err="1"/>
              <a:t>Mạng</a:t>
            </a:r>
            <a:r>
              <a:rPr lang="en-US" dirty="0"/>
              <a:t> Region Proposal Network</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342697"/>
            <a:ext cx="3133329" cy="1754326"/>
          </a:xfrm>
          <a:prstGeom prst="rect">
            <a:avLst/>
          </a:prstGeom>
          <a:noFill/>
        </p:spPr>
        <p:txBody>
          <a:bodyPr wrap="square" rtlCol="0">
            <a:spAutoFit/>
          </a:bodyPr>
          <a:lstStyle/>
          <a:p>
            <a:r>
              <a:rPr lang="vi-VN" b="0" i="0" dirty="0">
                <a:effectLst/>
                <a:latin typeface="Calibri (Body)"/>
              </a:rPr>
              <a:t>Đầu tiên cả bức ảnh được cho qua pre-trained model để lấy feature map. Sau đó feature map được dung</a:t>
            </a:r>
            <a:r>
              <a:rPr lang="en-US" b="0" i="0" dirty="0">
                <a:effectLst/>
                <a:latin typeface="Calibri (Body)"/>
              </a:rPr>
              <a:t> </a:t>
            </a:r>
            <a:r>
              <a:rPr lang="vi-VN" b="0" i="0" dirty="0">
                <a:effectLst/>
                <a:latin typeface="Calibri (Body)"/>
              </a:rPr>
              <a:t>cho Region Proposal Network để lấy</a:t>
            </a:r>
            <a:r>
              <a:rPr lang="en-US" b="0" i="0" dirty="0">
                <a:effectLst/>
                <a:latin typeface="Calibri (Body)"/>
              </a:rPr>
              <a:t> </a:t>
            </a:r>
            <a:r>
              <a:rPr lang="vi-VN" b="0" i="0" dirty="0">
                <a:effectLst/>
                <a:latin typeface="Calibri (Body)"/>
              </a:rPr>
              <a:t>được các region proposal. </a:t>
            </a:r>
            <a:endParaRPr lang="en-US" dirty="0">
              <a:latin typeface="Calibri (Body)"/>
            </a:endParaRPr>
          </a:p>
        </p:txBody>
      </p:sp>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5978" y="4263830"/>
            <a:ext cx="2971997" cy="646331"/>
          </a:xfrm>
          <a:prstGeom prst="rect">
            <a:avLst/>
          </a:prstGeom>
          <a:noFill/>
        </p:spPr>
        <p:txBody>
          <a:bodyPr wrap="squar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00897" y="5010571"/>
            <a:ext cx="1732500" cy="369332"/>
          </a:xfrm>
          <a:prstGeom prst="rect">
            <a:avLst/>
          </a:prstGeom>
          <a:noFill/>
        </p:spPr>
        <p:txBody>
          <a:bodyPr wrap="square" rtlCol="0">
            <a:spAutoFit/>
          </a:bodyPr>
          <a:lstStyle/>
          <a:p>
            <a:pPr marL="285750" indent="-285750">
              <a:buClr>
                <a:srgbClr val="5B9BD5"/>
              </a:buClr>
              <a:buFont typeface="Arial" panose="020B0604020202020204" pitchFamily="34" charset="0"/>
              <a:buChar char="•"/>
            </a:pPr>
            <a:r>
              <a:rPr lang="en-US" dirty="0"/>
              <a:t>Faster R-CNN</a:t>
            </a:r>
          </a:p>
        </p:txBody>
      </p:sp>
      <p:pic>
        <p:nvPicPr>
          <p:cNvPr id="5" name="Picture 4">
            <a:extLst>
              <a:ext uri="{FF2B5EF4-FFF2-40B4-BE49-F238E27FC236}">
                <a16:creationId xmlns:a16="http://schemas.microsoft.com/office/drawing/2014/main" id="{812B07B4-38C6-45E8-A07B-D4ED02FA6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93" y="2342697"/>
            <a:ext cx="4553031" cy="37410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568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Các</a:t>
            </a:r>
            <a:r>
              <a:rPr lang="en-US" dirty="0">
                <a:latin typeface="+mn-lt"/>
              </a:rPr>
              <a:t> </a:t>
            </a:r>
            <a:r>
              <a:rPr lang="en-US" dirty="0" err="1">
                <a:latin typeface="+mn-lt"/>
              </a:rPr>
              <a:t>kiến</a:t>
            </a:r>
            <a:r>
              <a:rPr lang="en-US" dirty="0">
                <a:latin typeface="+mn-lt"/>
              </a:rPr>
              <a:t> </a:t>
            </a:r>
            <a:r>
              <a:rPr lang="en-US" dirty="0" err="1">
                <a:latin typeface="+mn-lt"/>
              </a:rPr>
              <a:t>thức</a:t>
            </a:r>
            <a:r>
              <a:rPr lang="en-US" dirty="0">
                <a:latin typeface="+mn-lt"/>
              </a:rPr>
              <a:t> </a:t>
            </a:r>
            <a:r>
              <a:rPr lang="en-US" dirty="0" err="1">
                <a:latin typeface="+mn-lt"/>
              </a:rPr>
              <a:t>liên</a:t>
            </a:r>
            <a:r>
              <a:rPr lang="en-US" dirty="0">
                <a:latin typeface="+mn-lt"/>
              </a:rPr>
              <a:t> </a:t>
            </a:r>
            <a:r>
              <a:rPr lang="en-US" dirty="0" err="1">
                <a:latin typeface="+mn-lt"/>
              </a:rPr>
              <a:t>quan</a:t>
            </a:r>
            <a:endParaRPr lang="en-US" dirty="0"/>
          </a:p>
        </p:txBody>
      </p:sp>
      <p:sp>
        <p:nvSpPr>
          <p:cNvPr id="24" name="TextBox 23">
            <a:extLst>
              <a:ext uri="{FF2B5EF4-FFF2-40B4-BE49-F238E27FC236}">
                <a16:creationId xmlns:a16="http://schemas.microsoft.com/office/drawing/2014/main" id="{2B17EF97-EA9C-4C72-BC87-AC998AA87752}"/>
              </a:ext>
            </a:extLst>
          </p:cNvPr>
          <p:cNvSpPr txBox="1"/>
          <p:nvPr/>
        </p:nvSpPr>
        <p:spPr>
          <a:xfrm>
            <a:off x="907444" y="1264052"/>
            <a:ext cx="6186906" cy="461665"/>
          </a:xfrm>
          <a:prstGeom prst="rect">
            <a:avLst/>
          </a:prstGeom>
          <a:noFill/>
        </p:spPr>
        <p:txBody>
          <a:bodyPr wrap="square" rtlCol="0">
            <a:spAutoFit/>
          </a:bodyPr>
          <a:lstStyle/>
          <a:p>
            <a:r>
              <a:rPr lang="en-US" sz="2400" b="1" dirty="0">
                <a:solidFill>
                  <a:srgbClr val="5B9BD5"/>
                </a:solidFill>
              </a:rPr>
              <a:t>Computer Vision </a:t>
            </a:r>
            <a:r>
              <a:rPr lang="en-US" sz="2400" b="1" dirty="0" err="1">
                <a:solidFill>
                  <a:srgbClr val="5B9BD5"/>
                </a:solidFill>
              </a:rPr>
              <a:t>và</a:t>
            </a:r>
            <a:r>
              <a:rPr lang="en-US" sz="2400" b="1" dirty="0">
                <a:solidFill>
                  <a:srgbClr val="5B9BD5"/>
                </a:solidFill>
              </a:rPr>
              <a:t> </a:t>
            </a:r>
            <a:r>
              <a:rPr lang="en-US" sz="2400" b="1" dirty="0" err="1">
                <a:solidFill>
                  <a:srgbClr val="5B9BD5"/>
                </a:solidFill>
              </a:rPr>
              <a:t>bài</a:t>
            </a:r>
            <a:r>
              <a:rPr lang="en-US" sz="2400" b="1" dirty="0">
                <a:solidFill>
                  <a:srgbClr val="5B9BD5"/>
                </a:solidFill>
              </a:rPr>
              <a:t> </a:t>
            </a:r>
            <a:r>
              <a:rPr lang="en-US" sz="2400" b="1" dirty="0" err="1">
                <a:solidFill>
                  <a:srgbClr val="5B9BD5"/>
                </a:solidFill>
              </a:rPr>
              <a:t>toán</a:t>
            </a:r>
            <a:r>
              <a:rPr lang="en-US" sz="2400" b="1" dirty="0">
                <a:solidFill>
                  <a:srgbClr val="5B9BD5"/>
                </a:solidFill>
              </a:rPr>
              <a:t> Object Detection</a:t>
            </a:r>
          </a:p>
        </p:txBody>
      </p:sp>
      <p:sp>
        <p:nvSpPr>
          <p:cNvPr id="2" name="TextBox 1">
            <a:extLst>
              <a:ext uri="{FF2B5EF4-FFF2-40B4-BE49-F238E27FC236}">
                <a16:creationId xmlns:a16="http://schemas.microsoft.com/office/drawing/2014/main" id="{8D70FFE1-4EC9-421E-B50C-FE93E021DB1C}"/>
              </a:ext>
            </a:extLst>
          </p:cNvPr>
          <p:cNvSpPr txBox="1"/>
          <p:nvPr/>
        </p:nvSpPr>
        <p:spPr>
          <a:xfrm>
            <a:off x="1054706" y="3081361"/>
            <a:ext cx="1828800" cy="182880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b="1" dirty="0" err="1"/>
              <a:t>Một</a:t>
            </a:r>
            <a:r>
              <a:rPr lang="en-US" b="1" dirty="0"/>
              <a:t> </a:t>
            </a:r>
            <a:r>
              <a:rPr lang="en-US" b="1" dirty="0" err="1"/>
              <a:t>số</a:t>
            </a:r>
            <a:r>
              <a:rPr lang="en-US" b="1" dirty="0"/>
              <a:t> </a:t>
            </a:r>
            <a:r>
              <a:rPr lang="en-US" b="1" dirty="0" err="1"/>
              <a:t>cách</a:t>
            </a:r>
            <a:r>
              <a:rPr lang="en-US" b="1" dirty="0"/>
              <a:t> </a:t>
            </a:r>
            <a:r>
              <a:rPr lang="en-US" b="1" dirty="0" err="1"/>
              <a:t>xác</a:t>
            </a:r>
            <a:r>
              <a:rPr lang="en-US" b="1" dirty="0"/>
              <a:t> </a:t>
            </a:r>
            <a:r>
              <a:rPr lang="en-US" b="1" dirty="0" err="1"/>
              <a:t>định</a:t>
            </a:r>
            <a:r>
              <a:rPr lang="en-US" b="1" dirty="0"/>
              <a:t> Bounding box</a:t>
            </a:r>
          </a:p>
        </p:txBody>
      </p:sp>
      <p:sp>
        <p:nvSpPr>
          <p:cNvPr id="4" name="TextBox 3">
            <a:extLst>
              <a:ext uri="{FF2B5EF4-FFF2-40B4-BE49-F238E27FC236}">
                <a16:creationId xmlns:a16="http://schemas.microsoft.com/office/drawing/2014/main" id="{924D5704-A8BB-499E-96A3-ADC122C5DF07}"/>
              </a:ext>
            </a:extLst>
          </p:cNvPr>
          <p:cNvSpPr txBox="1"/>
          <p:nvPr/>
        </p:nvSpPr>
        <p:spPr>
          <a:xfrm>
            <a:off x="3524647" y="1849541"/>
            <a:ext cx="1647428"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Sliding window</a:t>
            </a:r>
          </a:p>
        </p:txBody>
      </p:sp>
      <p:sp>
        <p:nvSpPr>
          <p:cNvPr id="15" name="TextBox 14">
            <a:extLst>
              <a:ext uri="{FF2B5EF4-FFF2-40B4-BE49-F238E27FC236}">
                <a16:creationId xmlns:a16="http://schemas.microsoft.com/office/drawing/2014/main" id="{D440052E-573E-4373-A2C9-1B7ECD067FF8}"/>
              </a:ext>
            </a:extLst>
          </p:cNvPr>
          <p:cNvSpPr txBox="1"/>
          <p:nvPr/>
        </p:nvSpPr>
        <p:spPr>
          <a:xfrm>
            <a:off x="3685978" y="2342697"/>
            <a:ext cx="2959374" cy="2031325"/>
          </a:xfrm>
          <a:prstGeom prst="rect">
            <a:avLst/>
          </a:prstGeom>
          <a:noFill/>
        </p:spPr>
        <p:txBody>
          <a:bodyPr wrap="square" rtlCol="0">
            <a:spAutoFit/>
          </a:bodyPr>
          <a:lstStyle/>
          <a:p>
            <a:r>
              <a:rPr lang="en-US" dirty="0"/>
              <a:t>Sliding window </a:t>
            </a:r>
            <a:r>
              <a:rPr lang="vi-VN" dirty="0">
                <a:latin typeface="Calibri (Body)"/>
              </a:rPr>
              <a:t>chia hình ảnh thành các ô lưới nhỏ (grid cells). Mỗi ô lưới dự đoán một số lượng lớp (class) và</a:t>
            </a:r>
            <a:r>
              <a:rPr lang="en-US" dirty="0">
                <a:latin typeface="Calibri (Body)"/>
              </a:rPr>
              <a:t> </a:t>
            </a:r>
            <a:r>
              <a:rPr lang="vi-VN" dirty="0">
                <a:latin typeface="Calibri (Body)"/>
              </a:rPr>
              <a:t>bounding box cho các đối</a:t>
            </a:r>
            <a:r>
              <a:rPr lang="en-US" dirty="0">
                <a:latin typeface="Calibri (Body)"/>
              </a:rPr>
              <a:t> </a:t>
            </a:r>
            <a:r>
              <a:rPr lang="vi-VN" dirty="0">
                <a:latin typeface="Calibri (Body)"/>
              </a:rPr>
              <a:t>tượng có thể xuất hiện trong ô lưới đó.</a:t>
            </a:r>
            <a:endParaRPr lang="en-US" dirty="0">
              <a:latin typeface="Calibri (Body)"/>
            </a:endParaRPr>
          </a:p>
        </p:txBody>
      </p:sp>
      <p:sp>
        <p:nvSpPr>
          <p:cNvPr id="12" name="Left Brace 11">
            <a:extLst>
              <a:ext uri="{FF2B5EF4-FFF2-40B4-BE49-F238E27FC236}">
                <a16:creationId xmlns:a16="http://schemas.microsoft.com/office/drawing/2014/main" id="{C6A1FE0E-86DD-45EB-B567-8BA731521197}"/>
              </a:ext>
            </a:extLst>
          </p:cNvPr>
          <p:cNvSpPr/>
          <p:nvPr/>
        </p:nvSpPr>
        <p:spPr>
          <a:xfrm>
            <a:off x="3037191" y="1725717"/>
            <a:ext cx="333769" cy="465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6B9B965-C161-45CB-9A96-3ADFA1969BA3}"/>
              </a:ext>
            </a:extLst>
          </p:cNvPr>
          <p:cNvSpPr txBox="1"/>
          <p:nvPr/>
        </p:nvSpPr>
        <p:spPr>
          <a:xfrm>
            <a:off x="3686076" y="4586995"/>
            <a:ext cx="2971997" cy="646331"/>
          </a:xfrm>
          <a:prstGeom prst="rect">
            <a:avLst/>
          </a:prstGeom>
          <a:noFill/>
        </p:spPr>
        <p:txBody>
          <a:bodyPr wrap="square" rtlCol="0">
            <a:spAutoFit/>
          </a:bodyPr>
          <a:lstStyle/>
          <a:p>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các</a:t>
            </a:r>
            <a:r>
              <a:rPr lang="en-US" dirty="0"/>
              <a:t> </a:t>
            </a:r>
            <a:r>
              <a:rPr lang="en-US" dirty="0" err="1"/>
              <a:t>kiến</a:t>
            </a:r>
            <a:r>
              <a:rPr lang="en-US" dirty="0"/>
              <a:t> </a:t>
            </a:r>
            <a:r>
              <a:rPr lang="en-US" dirty="0" err="1"/>
              <a:t>trúc</a:t>
            </a:r>
            <a:r>
              <a:rPr lang="en-US" dirty="0"/>
              <a:t>:</a:t>
            </a:r>
          </a:p>
        </p:txBody>
      </p:sp>
      <p:sp>
        <p:nvSpPr>
          <p:cNvPr id="21" name="TextBox 20">
            <a:extLst>
              <a:ext uri="{FF2B5EF4-FFF2-40B4-BE49-F238E27FC236}">
                <a16:creationId xmlns:a16="http://schemas.microsoft.com/office/drawing/2014/main" id="{C223358F-90A1-4F72-890E-BB7C5F250548}"/>
              </a:ext>
            </a:extLst>
          </p:cNvPr>
          <p:cNvSpPr txBox="1"/>
          <p:nvPr/>
        </p:nvSpPr>
        <p:spPr>
          <a:xfrm>
            <a:off x="4000995" y="5333736"/>
            <a:ext cx="1732500" cy="369332"/>
          </a:xfrm>
          <a:prstGeom prst="rect">
            <a:avLst/>
          </a:prstGeom>
          <a:noFill/>
        </p:spPr>
        <p:txBody>
          <a:bodyPr wrap="square" rtlCol="0">
            <a:spAutoFit/>
          </a:bodyPr>
          <a:lstStyle/>
          <a:p>
            <a:pPr marL="285750" indent="-285750">
              <a:buClr>
                <a:srgbClr val="5B9BD5"/>
              </a:buClr>
              <a:buFont typeface="Arial" panose="020B0604020202020204" pitchFamily="34" charset="0"/>
              <a:buChar char="•"/>
            </a:pPr>
            <a:r>
              <a:rPr lang="en-US" dirty="0"/>
              <a:t>YOLO</a:t>
            </a:r>
          </a:p>
        </p:txBody>
      </p:sp>
      <p:pic>
        <p:nvPicPr>
          <p:cNvPr id="7" name="Picture 6">
            <a:extLst>
              <a:ext uri="{FF2B5EF4-FFF2-40B4-BE49-F238E27FC236}">
                <a16:creationId xmlns:a16="http://schemas.microsoft.com/office/drawing/2014/main" id="{FB83B39D-8807-423B-B3CC-9EF2C9B6E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860" y="2341460"/>
            <a:ext cx="5040322" cy="3183040"/>
          </a:xfrm>
          <a:prstGeom prst="rect">
            <a:avLst/>
          </a:prstGeom>
        </p:spPr>
      </p:pic>
    </p:spTree>
    <p:extLst>
      <p:ext uri="{BB962C8B-B14F-4D97-AF65-F5344CB8AC3E}">
        <p14:creationId xmlns:p14="http://schemas.microsoft.com/office/powerpoint/2010/main" val="88179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5. </a:t>
            </a:r>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r>
              <a:rPr lang="en-US" dirty="0">
                <a:latin typeface="+mn-lt"/>
              </a:rPr>
              <a:t>	</a:t>
            </a: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Các</a:t>
            </a:r>
            <a:r>
              <a:rPr lang="en-US" dirty="0"/>
              <a:t> </a:t>
            </a:r>
            <a:r>
              <a:rPr lang="en-US" dirty="0" err="1"/>
              <a:t>giải</a:t>
            </a:r>
            <a:r>
              <a:rPr lang="en-US" dirty="0"/>
              <a:t> </a:t>
            </a:r>
            <a:r>
              <a:rPr lang="en-US" dirty="0" err="1"/>
              <a:t>pháp</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trong</a:t>
            </a:r>
            <a:r>
              <a:rPr lang="en-US" dirty="0"/>
              <a:t> </a:t>
            </a:r>
            <a:r>
              <a:rPr lang="en-US" dirty="0" err="1"/>
              <a:t>bài</a:t>
            </a:r>
            <a:r>
              <a:rPr lang="en-US" dirty="0"/>
              <a:t> </a:t>
            </a:r>
            <a:r>
              <a:rPr lang="en-US" dirty="0" err="1"/>
              <a:t>toán</a:t>
            </a:r>
            <a:endParaRPr lang="en-US" dirty="0"/>
          </a:p>
        </p:txBody>
      </p:sp>
    </p:spTree>
    <p:extLst>
      <p:ext uri="{BB962C8B-B14F-4D97-AF65-F5344CB8AC3E}">
        <p14:creationId xmlns:p14="http://schemas.microsoft.com/office/powerpoint/2010/main" val="123883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47876"/>
            <a:ext cx="10515600" cy="1325563"/>
          </a:xfrm>
        </p:spPr>
        <p:txBody>
          <a:bodyPr/>
          <a:lstStyle/>
          <a:p>
            <a:pPr algn="ctr"/>
            <a:r>
              <a:rPr lang="en-US" dirty="0">
                <a:latin typeface="+mn-lt"/>
              </a:rPr>
              <a:t>CÁC NỘI DUNG CHÍNH</a:t>
            </a:r>
          </a:p>
        </p:txBody>
      </p:sp>
      <p:grpSp>
        <p:nvGrpSpPr>
          <p:cNvPr id="32" name="Group 31">
            <a:extLst>
              <a:ext uri="{FF2B5EF4-FFF2-40B4-BE49-F238E27FC236}">
                <a16:creationId xmlns:a16="http://schemas.microsoft.com/office/drawing/2014/main" id="{A28E88F5-4221-42FD-B324-0D46A0945C05}"/>
              </a:ext>
            </a:extLst>
          </p:cNvPr>
          <p:cNvGrpSpPr/>
          <p:nvPr/>
        </p:nvGrpSpPr>
        <p:grpSpPr>
          <a:xfrm>
            <a:off x="1906809" y="2203572"/>
            <a:ext cx="9256093" cy="2780990"/>
            <a:chOff x="2216727" y="2290501"/>
            <a:chExt cx="9256093" cy="2780990"/>
          </a:xfrm>
        </p:grpSpPr>
        <p:sp>
          <p:nvSpPr>
            <p:cNvPr id="3" name="TextBox 2">
              <a:extLst>
                <a:ext uri="{FF2B5EF4-FFF2-40B4-BE49-F238E27FC236}">
                  <a16:creationId xmlns:a16="http://schemas.microsoft.com/office/drawing/2014/main" id="{4F15D436-1969-4C43-B2F9-77BEFC936E84}"/>
                </a:ext>
              </a:extLst>
            </p:cNvPr>
            <p:cNvSpPr txBox="1"/>
            <p:nvPr/>
          </p:nvSpPr>
          <p:spPr>
            <a:xfrm>
              <a:off x="2429348" y="2290501"/>
              <a:ext cx="2351734" cy="584775"/>
            </a:xfrm>
            <a:prstGeom prst="rect">
              <a:avLst/>
            </a:prstGeom>
            <a:noFill/>
          </p:spPr>
          <p:txBody>
            <a:bodyPr wrap="none" rtlCol="0">
              <a:spAutoFit/>
            </a:bodyPr>
            <a:lstStyle/>
            <a:p>
              <a:r>
                <a:rPr lang="en-US" sz="3200" b="1" dirty="0">
                  <a:solidFill>
                    <a:srgbClr val="1F4E79"/>
                  </a:solidFill>
                </a:rPr>
                <a:t>1. </a:t>
              </a:r>
              <a:r>
                <a:rPr lang="en-US" sz="3200" b="1" dirty="0" err="1">
                  <a:solidFill>
                    <a:srgbClr val="1F4E79"/>
                  </a:solidFill>
                </a:rPr>
                <a:t>Tổng</a:t>
              </a:r>
              <a:r>
                <a:rPr lang="en-US" sz="3200" b="1" dirty="0">
                  <a:solidFill>
                    <a:srgbClr val="1F4E79"/>
                  </a:solidFill>
                </a:rPr>
                <a:t> </a:t>
              </a:r>
              <a:r>
                <a:rPr lang="en-US" sz="3200" b="1" dirty="0" err="1">
                  <a:solidFill>
                    <a:srgbClr val="1F4E79"/>
                  </a:solidFill>
                </a:rPr>
                <a:t>quan</a:t>
              </a:r>
              <a:endParaRPr lang="en-US" sz="3200" b="1" dirty="0">
                <a:solidFill>
                  <a:srgbClr val="1F4E79"/>
                </a:solidFill>
              </a:endParaRPr>
            </a:p>
          </p:txBody>
        </p:sp>
        <p:sp>
          <p:nvSpPr>
            <p:cNvPr id="13" name="TextBox 12">
              <a:extLst>
                <a:ext uri="{FF2B5EF4-FFF2-40B4-BE49-F238E27FC236}">
                  <a16:creationId xmlns:a16="http://schemas.microsoft.com/office/drawing/2014/main" id="{E988E402-07F8-405F-9770-A04AF1A95938}"/>
                </a:ext>
              </a:extLst>
            </p:cNvPr>
            <p:cNvSpPr txBox="1"/>
            <p:nvPr/>
          </p:nvSpPr>
          <p:spPr>
            <a:xfrm>
              <a:off x="2429348" y="3380096"/>
              <a:ext cx="3368999" cy="584775"/>
            </a:xfrm>
            <a:prstGeom prst="rect">
              <a:avLst/>
            </a:prstGeom>
            <a:noFill/>
          </p:spPr>
          <p:txBody>
            <a:bodyPr wrap="none" rtlCol="0">
              <a:spAutoFit/>
            </a:bodyPr>
            <a:lstStyle/>
            <a:p>
              <a:r>
                <a:rPr lang="en-US" sz="3200" b="1" dirty="0">
                  <a:solidFill>
                    <a:srgbClr val="1F4E79"/>
                  </a:solidFill>
                </a:rPr>
                <a:t>2. </a:t>
              </a:r>
              <a:r>
                <a:rPr lang="en-US" sz="3200" b="1" dirty="0" err="1">
                  <a:solidFill>
                    <a:srgbClr val="1F4E79"/>
                  </a:solidFill>
                </a:rPr>
                <a:t>Giới</a:t>
              </a:r>
              <a:r>
                <a:rPr lang="en-US" sz="3200" b="1" dirty="0">
                  <a:solidFill>
                    <a:srgbClr val="1F4E79"/>
                  </a:solidFill>
                </a:rPr>
                <a:t> </a:t>
              </a:r>
              <a:r>
                <a:rPr lang="en-US" sz="3200" b="1" dirty="0" err="1">
                  <a:solidFill>
                    <a:srgbClr val="1F4E79"/>
                  </a:solidFill>
                </a:rPr>
                <a:t>thiệu</a:t>
              </a:r>
              <a:r>
                <a:rPr lang="en-US" sz="3200" b="1" dirty="0">
                  <a:solidFill>
                    <a:srgbClr val="1F4E79"/>
                  </a:solidFill>
                </a:rPr>
                <a:t> </a:t>
              </a:r>
              <a:r>
                <a:rPr lang="en-US" sz="3200" b="1" dirty="0" err="1">
                  <a:solidFill>
                    <a:srgbClr val="1F4E79"/>
                  </a:solidFill>
                </a:rPr>
                <a:t>đề</a:t>
              </a:r>
              <a:r>
                <a:rPr lang="en-US" sz="3200" b="1" dirty="0">
                  <a:solidFill>
                    <a:srgbClr val="1F4E79"/>
                  </a:solidFill>
                </a:rPr>
                <a:t> </a:t>
              </a:r>
              <a:r>
                <a:rPr lang="en-US" sz="3200" b="1" dirty="0" err="1">
                  <a:solidFill>
                    <a:srgbClr val="1F4E79"/>
                  </a:solidFill>
                </a:rPr>
                <a:t>tài</a:t>
              </a:r>
              <a:endParaRPr lang="en-US" sz="3200" b="1" dirty="0">
                <a:solidFill>
                  <a:srgbClr val="1F4E79"/>
                </a:solidFill>
              </a:endParaRPr>
            </a:p>
          </p:txBody>
        </p:sp>
        <p:sp>
          <p:nvSpPr>
            <p:cNvPr id="15" name="TextBox 14">
              <a:extLst>
                <a:ext uri="{FF2B5EF4-FFF2-40B4-BE49-F238E27FC236}">
                  <a16:creationId xmlns:a16="http://schemas.microsoft.com/office/drawing/2014/main" id="{38D6EE07-2D51-4F6F-B411-688DDA080141}"/>
                </a:ext>
              </a:extLst>
            </p:cNvPr>
            <p:cNvSpPr txBox="1"/>
            <p:nvPr/>
          </p:nvSpPr>
          <p:spPr>
            <a:xfrm>
              <a:off x="2429348" y="4469691"/>
              <a:ext cx="2108269" cy="584775"/>
            </a:xfrm>
            <a:prstGeom prst="rect">
              <a:avLst/>
            </a:prstGeom>
            <a:noFill/>
          </p:spPr>
          <p:txBody>
            <a:bodyPr wrap="none" rtlCol="0">
              <a:spAutoFit/>
            </a:bodyPr>
            <a:lstStyle/>
            <a:p>
              <a:r>
                <a:rPr lang="en-US" sz="3200" b="1" dirty="0">
                  <a:solidFill>
                    <a:srgbClr val="1F4E79"/>
                  </a:solidFill>
                </a:rPr>
                <a:t>3. </a:t>
              </a:r>
              <a:r>
                <a:rPr lang="en-US" sz="3200" b="1" dirty="0" err="1">
                  <a:solidFill>
                    <a:srgbClr val="1F4E79"/>
                  </a:solidFill>
                </a:rPr>
                <a:t>Mục</a:t>
              </a:r>
              <a:r>
                <a:rPr lang="en-US" sz="3200" b="1" dirty="0">
                  <a:solidFill>
                    <a:srgbClr val="1F4E79"/>
                  </a:solidFill>
                </a:rPr>
                <a:t> </a:t>
              </a:r>
              <a:r>
                <a:rPr lang="en-US" sz="3200" b="1" dirty="0" err="1">
                  <a:solidFill>
                    <a:srgbClr val="1F4E79"/>
                  </a:solidFill>
                </a:rPr>
                <a:t>tiêu</a:t>
              </a:r>
              <a:endParaRPr lang="en-US" sz="3200" b="1" dirty="0">
                <a:solidFill>
                  <a:srgbClr val="1F4E79"/>
                </a:solidFill>
              </a:endParaRPr>
            </a:p>
          </p:txBody>
        </p:sp>
        <p:sp>
          <p:nvSpPr>
            <p:cNvPr id="16" name="TextBox 15">
              <a:extLst>
                <a:ext uri="{FF2B5EF4-FFF2-40B4-BE49-F238E27FC236}">
                  <a16:creationId xmlns:a16="http://schemas.microsoft.com/office/drawing/2014/main" id="{D157FD39-EF40-4F7D-BA5D-6A7F24321DB9}"/>
                </a:ext>
              </a:extLst>
            </p:cNvPr>
            <p:cNvSpPr txBox="1"/>
            <p:nvPr/>
          </p:nvSpPr>
          <p:spPr>
            <a:xfrm>
              <a:off x="6659708" y="2307526"/>
              <a:ext cx="3914854" cy="584775"/>
            </a:xfrm>
            <a:prstGeom prst="rect">
              <a:avLst/>
            </a:prstGeom>
            <a:noFill/>
          </p:spPr>
          <p:txBody>
            <a:bodyPr wrap="none" rtlCol="0">
              <a:spAutoFit/>
            </a:bodyPr>
            <a:lstStyle/>
            <a:p>
              <a:r>
                <a:rPr lang="en-US" sz="3200" b="1" dirty="0">
                  <a:solidFill>
                    <a:srgbClr val="1F4E79"/>
                  </a:solidFill>
                </a:rPr>
                <a:t>4. </a:t>
              </a:r>
              <a:r>
                <a:rPr lang="en-US" sz="3200" b="1" dirty="0" err="1">
                  <a:solidFill>
                    <a:srgbClr val="1F4E79"/>
                  </a:solidFill>
                </a:rPr>
                <a:t>Kiến</a:t>
              </a:r>
              <a:r>
                <a:rPr lang="en-US" sz="3200" b="1" dirty="0">
                  <a:solidFill>
                    <a:srgbClr val="1F4E79"/>
                  </a:solidFill>
                </a:rPr>
                <a:t> </a:t>
              </a:r>
              <a:r>
                <a:rPr lang="en-US" sz="3200" b="1" dirty="0" err="1">
                  <a:solidFill>
                    <a:srgbClr val="1F4E79"/>
                  </a:solidFill>
                </a:rPr>
                <a:t>thức</a:t>
              </a:r>
              <a:r>
                <a:rPr lang="en-US" sz="3200" b="1" dirty="0">
                  <a:solidFill>
                    <a:srgbClr val="1F4E79"/>
                  </a:solidFill>
                </a:rPr>
                <a:t> </a:t>
              </a:r>
              <a:r>
                <a:rPr lang="en-US" sz="3200" b="1" dirty="0" err="1">
                  <a:solidFill>
                    <a:srgbClr val="1F4E79"/>
                  </a:solidFill>
                </a:rPr>
                <a:t>liên</a:t>
              </a:r>
              <a:r>
                <a:rPr lang="en-US" sz="3200" b="1" dirty="0">
                  <a:solidFill>
                    <a:srgbClr val="1F4E79"/>
                  </a:solidFill>
                </a:rPr>
                <a:t> </a:t>
              </a:r>
              <a:r>
                <a:rPr lang="en-US" sz="3200" b="1" dirty="0" err="1">
                  <a:solidFill>
                    <a:srgbClr val="1F4E79"/>
                  </a:solidFill>
                </a:rPr>
                <a:t>quan</a:t>
              </a:r>
              <a:endParaRPr lang="en-US" sz="3200" b="1" dirty="0">
                <a:solidFill>
                  <a:srgbClr val="1F4E79"/>
                </a:solidFill>
              </a:endParaRPr>
            </a:p>
          </p:txBody>
        </p:sp>
        <p:sp>
          <p:nvSpPr>
            <p:cNvPr id="17" name="TextBox 16">
              <a:extLst>
                <a:ext uri="{FF2B5EF4-FFF2-40B4-BE49-F238E27FC236}">
                  <a16:creationId xmlns:a16="http://schemas.microsoft.com/office/drawing/2014/main" id="{DCDC5F86-379A-4823-A83E-656527FDBB99}"/>
                </a:ext>
              </a:extLst>
            </p:cNvPr>
            <p:cNvSpPr txBox="1"/>
            <p:nvPr/>
          </p:nvSpPr>
          <p:spPr>
            <a:xfrm>
              <a:off x="6659708" y="3397121"/>
              <a:ext cx="3547959" cy="584775"/>
            </a:xfrm>
            <a:prstGeom prst="rect">
              <a:avLst/>
            </a:prstGeom>
            <a:noFill/>
          </p:spPr>
          <p:txBody>
            <a:bodyPr wrap="none" rtlCol="0">
              <a:spAutoFit/>
            </a:bodyPr>
            <a:lstStyle/>
            <a:p>
              <a:r>
                <a:rPr lang="en-US" sz="3200" b="1" dirty="0">
                  <a:solidFill>
                    <a:srgbClr val="1F4E79"/>
                  </a:solidFill>
                </a:rPr>
                <a:t>5. </a:t>
              </a:r>
              <a:r>
                <a:rPr lang="en-US" sz="3200" b="1" dirty="0" err="1">
                  <a:solidFill>
                    <a:srgbClr val="1F4E79"/>
                  </a:solidFill>
                </a:rPr>
                <a:t>Đề</a:t>
              </a:r>
              <a:r>
                <a:rPr lang="en-US" sz="3200" b="1" dirty="0">
                  <a:solidFill>
                    <a:srgbClr val="1F4E79"/>
                  </a:solidFill>
                </a:rPr>
                <a:t> </a:t>
              </a:r>
              <a:r>
                <a:rPr lang="en-US" sz="3200" b="1" dirty="0" err="1">
                  <a:solidFill>
                    <a:srgbClr val="1F4E79"/>
                  </a:solidFill>
                </a:rPr>
                <a:t>xuất</a:t>
              </a:r>
              <a:r>
                <a:rPr lang="en-US" sz="3200" b="1" dirty="0">
                  <a:solidFill>
                    <a:srgbClr val="1F4E79"/>
                  </a:solidFill>
                </a:rPr>
                <a:t> </a:t>
              </a:r>
              <a:r>
                <a:rPr lang="en-US" sz="3200" b="1" dirty="0" err="1">
                  <a:solidFill>
                    <a:srgbClr val="1F4E79"/>
                  </a:solidFill>
                </a:rPr>
                <a:t>giải</a:t>
              </a:r>
              <a:r>
                <a:rPr lang="en-US" sz="3200" b="1" dirty="0">
                  <a:solidFill>
                    <a:srgbClr val="1F4E79"/>
                  </a:solidFill>
                </a:rPr>
                <a:t> </a:t>
              </a:r>
              <a:r>
                <a:rPr lang="en-US" sz="3200" b="1" dirty="0" err="1">
                  <a:solidFill>
                    <a:srgbClr val="1F4E79"/>
                  </a:solidFill>
                </a:rPr>
                <a:t>pháp</a:t>
              </a:r>
              <a:endParaRPr lang="en-US" sz="3200" b="1" dirty="0">
                <a:solidFill>
                  <a:srgbClr val="1F4E79"/>
                </a:solidFill>
              </a:endParaRPr>
            </a:p>
          </p:txBody>
        </p:sp>
        <p:sp>
          <p:nvSpPr>
            <p:cNvPr id="18" name="TextBox 17">
              <a:extLst>
                <a:ext uri="{FF2B5EF4-FFF2-40B4-BE49-F238E27FC236}">
                  <a16:creationId xmlns:a16="http://schemas.microsoft.com/office/drawing/2014/main" id="{4C80517E-F433-4C0D-9408-27E8E6F984A4}"/>
                </a:ext>
              </a:extLst>
            </p:cNvPr>
            <p:cNvSpPr txBox="1"/>
            <p:nvPr/>
          </p:nvSpPr>
          <p:spPr>
            <a:xfrm>
              <a:off x="6659708" y="4486716"/>
              <a:ext cx="4813112" cy="584775"/>
            </a:xfrm>
            <a:prstGeom prst="rect">
              <a:avLst/>
            </a:prstGeom>
            <a:noFill/>
          </p:spPr>
          <p:txBody>
            <a:bodyPr wrap="none" rtlCol="0">
              <a:spAutoFit/>
            </a:bodyPr>
            <a:lstStyle/>
            <a:p>
              <a:r>
                <a:rPr lang="en-US" sz="3200" b="1" dirty="0">
                  <a:solidFill>
                    <a:srgbClr val="1F4E79"/>
                  </a:solidFill>
                </a:rPr>
                <a:t>6. </a:t>
              </a:r>
              <a:r>
                <a:rPr lang="en-US" sz="3200" b="1" dirty="0" err="1">
                  <a:solidFill>
                    <a:srgbClr val="1F4E79"/>
                  </a:solidFill>
                </a:rPr>
                <a:t>Kế</a:t>
              </a:r>
              <a:r>
                <a:rPr lang="en-US" sz="3200" b="1" dirty="0">
                  <a:solidFill>
                    <a:srgbClr val="1F4E79"/>
                  </a:solidFill>
                </a:rPr>
                <a:t> </a:t>
              </a:r>
              <a:r>
                <a:rPr lang="en-US" sz="3200" b="1" dirty="0" err="1">
                  <a:solidFill>
                    <a:srgbClr val="1F4E79"/>
                  </a:solidFill>
                </a:rPr>
                <a:t>hoạch</a:t>
              </a:r>
              <a:r>
                <a:rPr lang="en-US" sz="3200" b="1" dirty="0">
                  <a:solidFill>
                    <a:srgbClr val="1F4E79"/>
                  </a:solidFill>
                </a:rPr>
                <a:t> </a:t>
              </a:r>
              <a:r>
                <a:rPr lang="en-US" sz="3200" b="1" dirty="0" err="1">
                  <a:solidFill>
                    <a:srgbClr val="1F4E79"/>
                  </a:solidFill>
                </a:rPr>
                <a:t>cho</a:t>
              </a:r>
              <a:r>
                <a:rPr lang="en-US" sz="3200" b="1" dirty="0">
                  <a:solidFill>
                    <a:srgbClr val="1F4E79"/>
                  </a:solidFill>
                </a:rPr>
                <a:t> </a:t>
              </a:r>
              <a:r>
                <a:rPr lang="en-US" sz="3200" b="1" dirty="0" err="1">
                  <a:solidFill>
                    <a:srgbClr val="1F4E79"/>
                  </a:solidFill>
                </a:rPr>
                <a:t>giai</a:t>
              </a:r>
              <a:r>
                <a:rPr lang="en-US" sz="3200" b="1" dirty="0">
                  <a:solidFill>
                    <a:srgbClr val="1F4E79"/>
                  </a:solidFill>
                </a:rPr>
                <a:t> </a:t>
              </a:r>
              <a:r>
                <a:rPr lang="en-US" sz="3200" b="1" dirty="0" err="1">
                  <a:solidFill>
                    <a:srgbClr val="1F4E79"/>
                  </a:solidFill>
                </a:rPr>
                <a:t>đoạn</a:t>
              </a:r>
              <a:r>
                <a:rPr lang="en-US" sz="3200" b="1" dirty="0">
                  <a:solidFill>
                    <a:srgbClr val="1F4E79"/>
                  </a:solidFill>
                </a:rPr>
                <a:t> 2</a:t>
              </a:r>
            </a:p>
          </p:txBody>
        </p:sp>
        <p:cxnSp>
          <p:nvCxnSpPr>
            <p:cNvPr id="5" name="Straight Connector 4">
              <a:extLst>
                <a:ext uri="{FF2B5EF4-FFF2-40B4-BE49-F238E27FC236}">
                  <a16:creationId xmlns:a16="http://schemas.microsoft.com/office/drawing/2014/main" id="{EB7C3F72-9ADE-48A2-8F82-7884AC14CE22}"/>
                </a:ext>
              </a:extLst>
            </p:cNvPr>
            <p:cNvCxnSpPr>
              <a:cxnSpLocks/>
            </p:cNvCxnSpPr>
            <p:nvPr/>
          </p:nvCxnSpPr>
          <p:spPr>
            <a:xfrm>
              <a:off x="2216727" y="2539999"/>
              <a:ext cx="0" cy="2189019"/>
            </a:xfrm>
            <a:prstGeom prst="line">
              <a:avLst/>
            </a:prstGeom>
            <a:ln w="28575" cap="flat" cmpd="sng" algn="ctr">
              <a:solidFill>
                <a:schemeClr val="accent1"/>
              </a:solidFill>
              <a:prstDash val="sysDash"/>
              <a:round/>
              <a:headEnd type="oval" w="med" len="med"/>
              <a:tailEnd type="diamond" w="sm"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6814D8FC-C6AF-4AF7-B3F2-83B199A8DFCC}"/>
                </a:ext>
              </a:extLst>
            </p:cNvPr>
            <p:cNvCxnSpPr>
              <a:cxnSpLocks/>
            </p:cNvCxnSpPr>
            <p:nvPr/>
          </p:nvCxnSpPr>
          <p:spPr>
            <a:xfrm>
              <a:off x="6447086" y="2569136"/>
              <a:ext cx="0" cy="2250798"/>
            </a:xfrm>
            <a:prstGeom prst="line">
              <a:avLst/>
            </a:prstGeom>
            <a:ln w="28575" cap="flat" cmpd="sng" algn="ctr">
              <a:solidFill>
                <a:schemeClr val="accent1"/>
              </a:solidFill>
              <a:prstDash val="sysDash"/>
              <a:round/>
              <a:headEnd type="diamond" w="med" len="med"/>
              <a:tailEnd type="arrow" w="sm"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829786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E1CE274-5AF8-4597-8568-424E0AB62D7B}"/>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20" name="TextBox 19">
            <a:extLst>
              <a:ext uri="{FF2B5EF4-FFF2-40B4-BE49-F238E27FC236}">
                <a16:creationId xmlns:a16="http://schemas.microsoft.com/office/drawing/2014/main" id="{3BBFA151-D10A-4856-99B7-01F12CD15485}"/>
              </a:ext>
            </a:extLst>
          </p:cNvPr>
          <p:cNvSpPr txBox="1"/>
          <p:nvPr/>
        </p:nvSpPr>
        <p:spPr>
          <a:xfrm>
            <a:off x="3996643" y="1593530"/>
            <a:ext cx="4198714" cy="523220"/>
          </a:xfrm>
          <a:prstGeom prst="rect">
            <a:avLst/>
          </a:prstGeom>
          <a:noFill/>
        </p:spPr>
        <p:txBody>
          <a:bodyPr wrap="none" rtlCol="0">
            <a:spAutoFit/>
          </a:bodyPr>
          <a:lstStyle/>
          <a:p>
            <a:r>
              <a:rPr lang="en-US" sz="2800" b="1" dirty="0" err="1"/>
              <a:t>Nhiệm</a:t>
            </a:r>
            <a:r>
              <a:rPr lang="en-US" sz="2800" b="1" dirty="0"/>
              <a:t> </a:t>
            </a:r>
            <a:r>
              <a:rPr lang="en-US" sz="2800" b="1" dirty="0" err="1"/>
              <a:t>vụ</a:t>
            </a:r>
            <a:r>
              <a:rPr lang="en-US" sz="2800" b="1" dirty="0"/>
              <a:t> </a:t>
            </a:r>
            <a:r>
              <a:rPr lang="en-US" sz="2800" b="1" dirty="0" err="1"/>
              <a:t>chính</a:t>
            </a:r>
            <a:r>
              <a:rPr lang="en-US" sz="2800" b="1" dirty="0"/>
              <a:t> </a:t>
            </a:r>
            <a:r>
              <a:rPr lang="en-US" sz="2800" b="1" dirty="0" err="1"/>
              <a:t>của</a:t>
            </a:r>
            <a:r>
              <a:rPr lang="en-US" sz="2800" b="1" dirty="0"/>
              <a:t> Robot:</a:t>
            </a:r>
          </a:p>
        </p:txBody>
      </p:sp>
      <p:grpSp>
        <p:nvGrpSpPr>
          <p:cNvPr id="21" name="Group 20">
            <a:extLst>
              <a:ext uri="{FF2B5EF4-FFF2-40B4-BE49-F238E27FC236}">
                <a16:creationId xmlns:a16="http://schemas.microsoft.com/office/drawing/2014/main" id="{AAD0B061-7B03-4AC3-9A9D-E9BB43EF49FE}"/>
              </a:ext>
            </a:extLst>
          </p:cNvPr>
          <p:cNvGrpSpPr/>
          <p:nvPr/>
        </p:nvGrpSpPr>
        <p:grpSpPr>
          <a:xfrm>
            <a:off x="2590341" y="2405031"/>
            <a:ext cx="7011317" cy="2859439"/>
            <a:chOff x="2572547" y="2825971"/>
            <a:chExt cx="7011317" cy="2859439"/>
          </a:xfrm>
        </p:grpSpPr>
        <p:grpSp>
          <p:nvGrpSpPr>
            <p:cNvPr id="22" name="Group 21">
              <a:extLst>
                <a:ext uri="{FF2B5EF4-FFF2-40B4-BE49-F238E27FC236}">
                  <a16:creationId xmlns:a16="http://schemas.microsoft.com/office/drawing/2014/main" id="{6F4432D6-26C0-4364-A065-A442628039EE}"/>
                </a:ext>
              </a:extLst>
            </p:cNvPr>
            <p:cNvGrpSpPr/>
            <p:nvPr/>
          </p:nvGrpSpPr>
          <p:grpSpPr>
            <a:xfrm>
              <a:off x="2572547" y="2827844"/>
              <a:ext cx="2249424" cy="2857566"/>
              <a:chOff x="2572547" y="2827844"/>
              <a:chExt cx="2249424" cy="2857566"/>
            </a:xfrm>
          </p:grpSpPr>
          <p:sp>
            <p:nvSpPr>
              <p:cNvPr id="28" name="Freeform: Shape 27">
                <a:extLst>
                  <a:ext uri="{FF2B5EF4-FFF2-40B4-BE49-F238E27FC236}">
                    <a16:creationId xmlns:a16="http://schemas.microsoft.com/office/drawing/2014/main" id="{3ED478C3-FD30-4F7E-8F48-31DD26168CDC}"/>
                  </a:ext>
                </a:extLst>
              </p:cNvPr>
              <p:cNvSpPr/>
              <p:nvPr/>
            </p:nvSpPr>
            <p:spPr>
              <a:xfrm>
                <a:off x="2572547" y="3435986"/>
                <a:ext cx="2249424" cy="2249424"/>
              </a:xfrm>
              <a:custGeom>
                <a:avLst/>
                <a:gdLst/>
                <a:ahLst/>
                <a:cxnLst/>
                <a:rect l="l" t="t" r="r" b="b"/>
                <a:pathLst>
                  <a:path w="2249424" h="2249424">
                    <a:moveTo>
                      <a:pt x="374911" y="0"/>
                    </a:moveTo>
                    <a:lnTo>
                      <a:pt x="547421" y="0"/>
                    </a:lnTo>
                    <a:lnTo>
                      <a:pt x="547421" y="455418"/>
                    </a:lnTo>
                    <a:cubicBezTo>
                      <a:pt x="547421" y="513603"/>
                      <a:pt x="542671" y="550414"/>
                      <a:pt x="533172" y="565850"/>
                    </a:cubicBezTo>
                    <a:cubicBezTo>
                      <a:pt x="520110" y="587225"/>
                      <a:pt x="486861" y="597912"/>
                      <a:pt x="433426" y="597912"/>
                    </a:cubicBezTo>
                    <a:cubicBezTo>
                      <a:pt x="404927" y="597912"/>
                      <a:pt x="378803" y="602661"/>
                      <a:pt x="355054" y="612161"/>
                    </a:cubicBezTo>
                    <a:cubicBezTo>
                      <a:pt x="331305" y="621661"/>
                      <a:pt x="319431" y="638285"/>
                      <a:pt x="319431" y="662034"/>
                    </a:cubicBezTo>
                    <a:cubicBezTo>
                      <a:pt x="319431" y="683408"/>
                      <a:pt x="325665" y="699439"/>
                      <a:pt x="338133" y="710126"/>
                    </a:cubicBezTo>
                    <a:cubicBezTo>
                      <a:pt x="350601" y="720813"/>
                      <a:pt x="376428" y="726156"/>
                      <a:pt x="415614" y="726156"/>
                    </a:cubicBezTo>
                    <a:lnTo>
                      <a:pt x="1003402" y="726156"/>
                    </a:lnTo>
                    <a:cubicBezTo>
                      <a:pt x="1027151" y="726156"/>
                      <a:pt x="1047338" y="721110"/>
                      <a:pt x="1063962" y="711016"/>
                    </a:cubicBezTo>
                    <a:cubicBezTo>
                      <a:pt x="1080586" y="700923"/>
                      <a:pt x="1088898" y="684595"/>
                      <a:pt x="1088898" y="662034"/>
                    </a:cubicBezTo>
                    <a:cubicBezTo>
                      <a:pt x="1088898" y="634723"/>
                      <a:pt x="1078805" y="617208"/>
                      <a:pt x="1058618" y="609489"/>
                    </a:cubicBezTo>
                    <a:cubicBezTo>
                      <a:pt x="1038432" y="601771"/>
                      <a:pt x="1012901" y="597912"/>
                      <a:pt x="982028" y="597912"/>
                    </a:cubicBezTo>
                    <a:cubicBezTo>
                      <a:pt x="930967" y="593162"/>
                      <a:pt x="898312" y="578300"/>
                      <a:pt x="884063" y="553327"/>
                    </a:cubicBezTo>
                    <a:cubicBezTo>
                      <a:pt x="875751" y="537853"/>
                      <a:pt x="871595" y="502767"/>
                      <a:pt x="871595" y="448070"/>
                    </a:cubicBezTo>
                    <a:lnTo>
                      <a:pt x="871595" y="0"/>
                    </a:lnTo>
                    <a:lnTo>
                      <a:pt x="1874513" y="0"/>
                    </a:lnTo>
                    <a:cubicBezTo>
                      <a:pt x="2081571" y="0"/>
                      <a:pt x="2249424" y="167853"/>
                      <a:pt x="2249424" y="374911"/>
                    </a:cubicBezTo>
                    <a:lnTo>
                      <a:pt x="2249424" y="1874513"/>
                    </a:lnTo>
                    <a:cubicBezTo>
                      <a:pt x="2249424" y="2081571"/>
                      <a:pt x="2081571" y="2249424"/>
                      <a:pt x="1874513" y="2249424"/>
                    </a:cubicBezTo>
                    <a:lnTo>
                      <a:pt x="374911" y="2249424"/>
                    </a:lnTo>
                    <a:cubicBezTo>
                      <a:pt x="167853" y="2249424"/>
                      <a:pt x="0" y="2081571"/>
                      <a:pt x="0" y="1874513"/>
                    </a:cubicBezTo>
                    <a:lnTo>
                      <a:pt x="0" y="374911"/>
                    </a:lnTo>
                    <a:cubicBezTo>
                      <a:pt x="0" y="167853"/>
                      <a:pt x="167853" y="0"/>
                      <a:pt x="37491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dirty="0"/>
              </a:p>
            </p:txBody>
          </p:sp>
          <p:pic>
            <p:nvPicPr>
              <p:cNvPr id="29" name="Graphic 28" descr="Eye with solid fill">
                <a:extLst>
                  <a:ext uri="{FF2B5EF4-FFF2-40B4-BE49-F238E27FC236}">
                    <a16:creationId xmlns:a16="http://schemas.microsoft.com/office/drawing/2014/main" id="{4102EC95-5716-4047-BE16-3EC9AD851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6756" y="3336893"/>
                <a:ext cx="958272" cy="958272"/>
              </a:xfrm>
              <a:prstGeom prst="rect">
                <a:avLst/>
              </a:prstGeom>
            </p:spPr>
          </p:pic>
          <p:sp>
            <p:nvSpPr>
              <p:cNvPr id="30" name="TextBox 29">
                <a:extLst>
                  <a:ext uri="{FF2B5EF4-FFF2-40B4-BE49-F238E27FC236}">
                    <a16:creationId xmlns:a16="http://schemas.microsoft.com/office/drawing/2014/main" id="{27DFF8B2-DBC2-4874-99C2-8068838FD31B}"/>
                  </a:ext>
                </a:extLst>
              </p:cNvPr>
              <p:cNvSpPr txBox="1"/>
              <p:nvPr/>
            </p:nvSpPr>
            <p:spPr>
              <a:xfrm>
                <a:off x="2854765" y="2827844"/>
                <a:ext cx="584226" cy="608142"/>
              </a:xfrm>
              <a:custGeom>
                <a:avLst/>
                <a:gdLst/>
                <a:ahLst/>
                <a:cxnLst/>
                <a:rect l="l" t="t" r="r" b="b"/>
                <a:pathLst>
                  <a:path w="584226" h="608142">
                    <a:moveTo>
                      <a:pt x="491605" y="0"/>
                    </a:moveTo>
                    <a:cubicBezTo>
                      <a:pt x="529603" y="0"/>
                      <a:pt x="554540" y="9513"/>
                      <a:pt x="566414" y="28540"/>
                    </a:cubicBezTo>
                    <a:cubicBezTo>
                      <a:pt x="578288" y="47567"/>
                      <a:pt x="584226" y="77295"/>
                      <a:pt x="584226" y="117724"/>
                    </a:cubicBezTo>
                    <a:lnTo>
                      <a:pt x="584226" y="608142"/>
                    </a:lnTo>
                    <a:lnTo>
                      <a:pt x="260052" y="608142"/>
                    </a:lnTo>
                    <a:lnTo>
                      <a:pt x="260052" y="393639"/>
                    </a:lnTo>
                    <a:cubicBezTo>
                      <a:pt x="260052" y="336642"/>
                      <a:pt x="254115" y="300425"/>
                      <a:pt x="242240" y="284988"/>
                    </a:cubicBezTo>
                    <a:cubicBezTo>
                      <a:pt x="226803" y="264801"/>
                      <a:pt x="191180" y="254708"/>
                      <a:pt x="135370" y="254708"/>
                    </a:cubicBezTo>
                    <a:lnTo>
                      <a:pt x="78372" y="254708"/>
                    </a:lnTo>
                    <a:cubicBezTo>
                      <a:pt x="54623" y="254708"/>
                      <a:pt x="35624" y="251122"/>
                      <a:pt x="21374" y="243951"/>
                    </a:cubicBezTo>
                    <a:cubicBezTo>
                      <a:pt x="7125" y="236780"/>
                      <a:pt x="0" y="222424"/>
                      <a:pt x="0" y="200883"/>
                    </a:cubicBezTo>
                    <a:cubicBezTo>
                      <a:pt x="0" y="174592"/>
                      <a:pt x="14843" y="156660"/>
                      <a:pt x="44530" y="147086"/>
                    </a:cubicBezTo>
                    <a:cubicBezTo>
                      <a:pt x="52842" y="144692"/>
                      <a:pt x="68872" y="141102"/>
                      <a:pt x="92621" y="136315"/>
                    </a:cubicBezTo>
                    <a:cubicBezTo>
                      <a:pt x="178118" y="120767"/>
                      <a:pt x="257677" y="94458"/>
                      <a:pt x="331299" y="57387"/>
                    </a:cubicBezTo>
                    <a:cubicBezTo>
                      <a:pt x="369297" y="38258"/>
                      <a:pt x="395421" y="25706"/>
                      <a:pt x="409671" y="19732"/>
                    </a:cubicBezTo>
                    <a:cubicBezTo>
                      <a:pt x="440544" y="6577"/>
                      <a:pt x="467856" y="0"/>
                      <a:pt x="49160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0" b="1" dirty="0">
                  <a:latin typeface="VNI-Souvir" pitchFamily="2" charset="0"/>
                </a:endParaRPr>
              </a:p>
            </p:txBody>
          </p:sp>
          <p:sp>
            <p:nvSpPr>
              <p:cNvPr id="31" name="TextBox 30">
                <a:extLst>
                  <a:ext uri="{FF2B5EF4-FFF2-40B4-BE49-F238E27FC236}">
                    <a16:creationId xmlns:a16="http://schemas.microsoft.com/office/drawing/2014/main" id="{0BFDA805-B435-4D20-BE66-F29C8698B594}"/>
                  </a:ext>
                </a:extLst>
              </p:cNvPr>
              <p:cNvSpPr txBox="1"/>
              <p:nvPr/>
            </p:nvSpPr>
            <p:spPr>
              <a:xfrm>
                <a:off x="2572547" y="4448286"/>
                <a:ext cx="2249424" cy="646331"/>
              </a:xfrm>
              <a:prstGeom prst="rect">
                <a:avLst/>
              </a:prstGeom>
              <a:noFill/>
            </p:spPr>
            <p:txBody>
              <a:bodyPr wrap="square">
                <a:spAutoFit/>
              </a:bodyPr>
              <a:lstStyle/>
              <a:p>
                <a:pPr algn="ctr"/>
                <a:r>
                  <a:rPr lang="en-US" b="1" dirty="0" err="1">
                    <a:solidFill>
                      <a:schemeClr val="bg1"/>
                    </a:solidFill>
                  </a:rPr>
                  <a:t>Phát</a:t>
                </a:r>
                <a:r>
                  <a:rPr lang="en-US" b="1" dirty="0">
                    <a:solidFill>
                      <a:schemeClr val="bg1"/>
                    </a:solidFill>
                  </a:rPr>
                  <a:t> </a:t>
                </a:r>
                <a:r>
                  <a:rPr lang="en-US" b="1" dirty="0" err="1">
                    <a:solidFill>
                      <a:schemeClr val="bg1"/>
                    </a:solidFill>
                  </a:rPr>
                  <a:t>hiện</a:t>
                </a:r>
                <a:r>
                  <a:rPr lang="en-US" b="1" dirty="0">
                    <a:solidFill>
                      <a:schemeClr val="bg1"/>
                    </a:solidFill>
                  </a:rPr>
                  <a:t> </a:t>
                </a:r>
                <a:r>
                  <a:rPr lang="en-US" b="1" dirty="0" err="1">
                    <a:solidFill>
                      <a:schemeClr val="bg1"/>
                    </a:solidFill>
                  </a:rPr>
                  <a:t>và</a:t>
                </a:r>
                <a:r>
                  <a:rPr lang="en-US" b="1" dirty="0">
                    <a:solidFill>
                      <a:schemeClr val="bg1"/>
                    </a:solidFill>
                  </a:rPr>
                  <a:t> </a:t>
                </a:r>
                <a:r>
                  <a:rPr lang="en-US" b="1" dirty="0" err="1">
                    <a:solidFill>
                      <a:schemeClr val="bg1"/>
                    </a:solidFill>
                  </a:rPr>
                  <a:t>phân</a:t>
                </a:r>
                <a:r>
                  <a:rPr lang="en-US" b="1" dirty="0">
                    <a:solidFill>
                      <a:schemeClr val="bg1"/>
                    </a:solidFill>
                  </a:rPr>
                  <a:t> </a:t>
                </a:r>
                <a:r>
                  <a:rPr lang="en-US" b="1" dirty="0" err="1">
                    <a:solidFill>
                      <a:schemeClr val="bg1"/>
                    </a:solidFill>
                  </a:rPr>
                  <a:t>loại</a:t>
                </a:r>
                <a:r>
                  <a:rPr lang="en-US" b="1" dirty="0">
                    <a:solidFill>
                      <a:schemeClr val="bg1"/>
                    </a:solidFill>
                  </a:rPr>
                  <a:t> </a:t>
                </a:r>
                <a:r>
                  <a:rPr lang="en-US" b="1" dirty="0" err="1">
                    <a:solidFill>
                      <a:schemeClr val="bg1"/>
                    </a:solidFill>
                  </a:rPr>
                  <a:t>sản</a:t>
                </a:r>
                <a:r>
                  <a:rPr lang="en-US" b="1" dirty="0">
                    <a:solidFill>
                      <a:schemeClr val="bg1"/>
                    </a:solidFill>
                  </a:rPr>
                  <a:t> </a:t>
                </a:r>
                <a:r>
                  <a:rPr lang="en-US" b="1" dirty="0" err="1">
                    <a:solidFill>
                      <a:schemeClr val="bg1"/>
                    </a:solidFill>
                  </a:rPr>
                  <a:t>phẩm</a:t>
                </a:r>
                <a:endParaRPr lang="en-US" b="1" dirty="0">
                  <a:solidFill>
                    <a:schemeClr val="bg1"/>
                  </a:solidFill>
                </a:endParaRPr>
              </a:p>
            </p:txBody>
          </p:sp>
        </p:grpSp>
        <p:grpSp>
          <p:nvGrpSpPr>
            <p:cNvPr id="23" name="Group 22">
              <a:extLst>
                <a:ext uri="{FF2B5EF4-FFF2-40B4-BE49-F238E27FC236}">
                  <a16:creationId xmlns:a16="http://schemas.microsoft.com/office/drawing/2014/main" id="{DE0FE477-E2B1-40A4-826A-20F0C1D9ADBB}"/>
                </a:ext>
              </a:extLst>
            </p:cNvPr>
            <p:cNvGrpSpPr/>
            <p:nvPr/>
          </p:nvGrpSpPr>
          <p:grpSpPr>
            <a:xfrm>
              <a:off x="7334440" y="2825971"/>
              <a:ext cx="2249424" cy="2853716"/>
              <a:chOff x="7334440" y="2825971"/>
              <a:chExt cx="2249424" cy="2853716"/>
            </a:xfrm>
          </p:grpSpPr>
          <p:sp>
            <p:nvSpPr>
              <p:cNvPr id="24" name="Freeform: Shape 23">
                <a:extLst>
                  <a:ext uri="{FF2B5EF4-FFF2-40B4-BE49-F238E27FC236}">
                    <a16:creationId xmlns:a16="http://schemas.microsoft.com/office/drawing/2014/main" id="{6CD9E40F-4B5A-4013-BF14-CBD949E3EC55}"/>
                  </a:ext>
                </a:extLst>
              </p:cNvPr>
              <p:cNvSpPr/>
              <p:nvPr/>
            </p:nvSpPr>
            <p:spPr>
              <a:xfrm>
                <a:off x="7334440" y="3430263"/>
                <a:ext cx="2249424" cy="2249424"/>
              </a:xfrm>
              <a:custGeom>
                <a:avLst/>
                <a:gdLst/>
                <a:ahLst/>
                <a:cxnLst/>
                <a:rect l="l" t="t" r="r" b="b"/>
                <a:pathLst>
                  <a:path w="2249424" h="2249424">
                    <a:moveTo>
                      <a:pt x="374911" y="0"/>
                    </a:moveTo>
                    <a:lnTo>
                      <a:pt x="846057" y="0"/>
                    </a:lnTo>
                    <a:lnTo>
                      <a:pt x="815532" y="36266"/>
                    </a:lnTo>
                    <a:cubicBezTo>
                      <a:pt x="786737" y="68972"/>
                      <a:pt x="752152" y="105544"/>
                      <a:pt x="711779" y="145983"/>
                    </a:cubicBezTo>
                    <a:lnTo>
                      <a:pt x="555035" y="306511"/>
                    </a:lnTo>
                    <a:cubicBezTo>
                      <a:pt x="501600" y="360039"/>
                      <a:pt x="453508" y="416526"/>
                      <a:pt x="410760" y="475973"/>
                    </a:cubicBezTo>
                    <a:cubicBezTo>
                      <a:pt x="352575" y="556850"/>
                      <a:pt x="323483" y="620471"/>
                      <a:pt x="323483" y="666837"/>
                    </a:cubicBezTo>
                    <a:cubicBezTo>
                      <a:pt x="323483" y="695392"/>
                      <a:pt x="335357" y="715022"/>
                      <a:pt x="359106" y="725727"/>
                    </a:cubicBezTo>
                    <a:cubicBezTo>
                      <a:pt x="373356" y="731665"/>
                      <a:pt x="397105" y="734633"/>
                      <a:pt x="430353" y="734633"/>
                    </a:cubicBezTo>
                    <a:lnTo>
                      <a:pt x="1146385" y="734633"/>
                    </a:lnTo>
                    <a:cubicBezTo>
                      <a:pt x="1190321" y="734633"/>
                      <a:pt x="1220007" y="730477"/>
                      <a:pt x="1235444" y="722165"/>
                    </a:cubicBezTo>
                    <a:cubicBezTo>
                      <a:pt x="1250881" y="713853"/>
                      <a:pt x="1262162" y="693963"/>
                      <a:pt x="1269286" y="662496"/>
                    </a:cubicBezTo>
                    <a:cubicBezTo>
                      <a:pt x="1276411" y="631028"/>
                      <a:pt x="1283536" y="602529"/>
                      <a:pt x="1290660" y="576999"/>
                    </a:cubicBezTo>
                    <a:cubicBezTo>
                      <a:pt x="1297785" y="551469"/>
                      <a:pt x="1305207" y="529204"/>
                      <a:pt x="1312925" y="510205"/>
                    </a:cubicBezTo>
                    <a:cubicBezTo>
                      <a:pt x="1320644" y="491206"/>
                      <a:pt x="1324503" y="471019"/>
                      <a:pt x="1324503" y="449645"/>
                    </a:cubicBezTo>
                    <a:cubicBezTo>
                      <a:pt x="1324503" y="436583"/>
                      <a:pt x="1320050" y="425599"/>
                      <a:pt x="1311144" y="416693"/>
                    </a:cubicBezTo>
                    <a:cubicBezTo>
                      <a:pt x="1302238" y="407788"/>
                      <a:pt x="1291254" y="403335"/>
                      <a:pt x="1278192" y="403335"/>
                    </a:cubicBezTo>
                    <a:cubicBezTo>
                      <a:pt x="1265130" y="403335"/>
                      <a:pt x="1251178" y="408084"/>
                      <a:pt x="1236335" y="417584"/>
                    </a:cubicBezTo>
                    <a:cubicBezTo>
                      <a:pt x="1221492" y="427084"/>
                      <a:pt x="1209320" y="436583"/>
                      <a:pt x="1199820" y="446083"/>
                    </a:cubicBezTo>
                    <a:cubicBezTo>
                      <a:pt x="1163010" y="476957"/>
                      <a:pt x="1131245" y="495362"/>
                      <a:pt x="1104528" y="501299"/>
                    </a:cubicBezTo>
                    <a:cubicBezTo>
                      <a:pt x="1077810" y="507236"/>
                      <a:pt x="1034765" y="510205"/>
                      <a:pt x="975393" y="510205"/>
                    </a:cubicBezTo>
                    <a:lnTo>
                      <a:pt x="704654" y="510205"/>
                    </a:lnTo>
                    <a:lnTo>
                      <a:pt x="1032390" y="189093"/>
                    </a:lnTo>
                    <a:cubicBezTo>
                      <a:pt x="1085826" y="142708"/>
                      <a:pt x="1131097" y="98404"/>
                      <a:pt x="1168205" y="56180"/>
                    </a:cubicBezTo>
                    <a:lnTo>
                      <a:pt x="1213256" y="0"/>
                    </a:lnTo>
                    <a:lnTo>
                      <a:pt x="1874513" y="0"/>
                    </a:lnTo>
                    <a:cubicBezTo>
                      <a:pt x="2081571" y="0"/>
                      <a:pt x="2249424" y="167853"/>
                      <a:pt x="2249424" y="374911"/>
                    </a:cubicBezTo>
                    <a:lnTo>
                      <a:pt x="2249424" y="1874513"/>
                    </a:lnTo>
                    <a:cubicBezTo>
                      <a:pt x="2249424" y="2081571"/>
                      <a:pt x="2081571" y="2249424"/>
                      <a:pt x="1874513" y="2249424"/>
                    </a:cubicBezTo>
                    <a:lnTo>
                      <a:pt x="374911" y="2249424"/>
                    </a:lnTo>
                    <a:cubicBezTo>
                      <a:pt x="167853" y="2249424"/>
                      <a:pt x="0" y="2081571"/>
                      <a:pt x="0" y="1874513"/>
                    </a:cubicBezTo>
                    <a:lnTo>
                      <a:pt x="0" y="374911"/>
                    </a:lnTo>
                    <a:cubicBezTo>
                      <a:pt x="0" y="167853"/>
                      <a:pt x="167853" y="0"/>
                      <a:pt x="37491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dirty="0"/>
              </a:p>
            </p:txBody>
          </p:sp>
          <p:pic>
            <p:nvPicPr>
              <p:cNvPr id="25" name="Graphic 24" descr="Map with pin with solid fill">
                <a:extLst>
                  <a:ext uri="{FF2B5EF4-FFF2-40B4-BE49-F238E27FC236}">
                    <a16:creationId xmlns:a16="http://schemas.microsoft.com/office/drawing/2014/main" id="{4B95DC12-4B80-4666-A072-6EFF85E7C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0477" y="3389322"/>
                <a:ext cx="853414" cy="853414"/>
              </a:xfrm>
              <a:prstGeom prst="rect">
                <a:avLst/>
              </a:prstGeom>
            </p:spPr>
          </p:pic>
          <p:sp>
            <p:nvSpPr>
              <p:cNvPr id="26" name="TextBox 25">
                <a:extLst>
                  <a:ext uri="{FF2B5EF4-FFF2-40B4-BE49-F238E27FC236}">
                    <a16:creationId xmlns:a16="http://schemas.microsoft.com/office/drawing/2014/main" id="{74DE3C03-4FCB-42F7-AFE8-C1C1D14BBC24}"/>
                  </a:ext>
                </a:extLst>
              </p:cNvPr>
              <p:cNvSpPr txBox="1"/>
              <p:nvPr/>
            </p:nvSpPr>
            <p:spPr>
              <a:xfrm>
                <a:off x="7442207" y="4443521"/>
                <a:ext cx="2033889" cy="923330"/>
              </a:xfrm>
              <a:prstGeom prst="rect">
                <a:avLst/>
              </a:prstGeom>
              <a:noFill/>
            </p:spPr>
            <p:txBody>
              <a:bodyPr wrap="square">
                <a:spAutoFit/>
              </a:bodyPr>
              <a:lstStyle/>
              <a:p>
                <a:pPr algn="ctr"/>
                <a:r>
                  <a:rPr lang="en-US" b="1" dirty="0" err="1">
                    <a:solidFill>
                      <a:schemeClr val="bg1"/>
                    </a:solidFill>
                  </a:rPr>
                  <a:t>Tìm</a:t>
                </a:r>
                <a:r>
                  <a:rPr lang="en-US" b="1" dirty="0">
                    <a:solidFill>
                      <a:schemeClr val="bg1"/>
                    </a:solidFill>
                  </a:rPr>
                  <a:t> </a:t>
                </a:r>
                <a:r>
                  <a:rPr lang="en-US" b="1" dirty="0" err="1">
                    <a:solidFill>
                      <a:schemeClr val="bg1"/>
                    </a:solidFill>
                  </a:rPr>
                  <a:t>đường</a:t>
                </a:r>
                <a:r>
                  <a:rPr lang="en-US" b="1" dirty="0">
                    <a:solidFill>
                      <a:schemeClr val="bg1"/>
                    </a:solidFill>
                  </a:rPr>
                  <a:t> </a:t>
                </a:r>
                <a:r>
                  <a:rPr lang="en-US" b="1" dirty="0" err="1">
                    <a:solidFill>
                      <a:schemeClr val="bg1"/>
                    </a:solidFill>
                  </a:rPr>
                  <a:t>và</a:t>
                </a:r>
                <a:r>
                  <a:rPr lang="en-US" b="1" dirty="0">
                    <a:solidFill>
                      <a:schemeClr val="bg1"/>
                    </a:solidFill>
                  </a:rPr>
                  <a:t> di </a:t>
                </a:r>
                <a:r>
                  <a:rPr lang="en-US" b="1" dirty="0" err="1">
                    <a:solidFill>
                      <a:schemeClr val="bg1"/>
                    </a:solidFill>
                  </a:rPr>
                  <a:t>chuyển</a:t>
                </a:r>
                <a:r>
                  <a:rPr lang="en-US" b="1" dirty="0">
                    <a:solidFill>
                      <a:schemeClr val="bg1"/>
                    </a:solidFill>
                  </a:rPr>
                  <a:t> </a:t>
                </a:r>
                <a:r>
                  <a:rPr lang="en-US" b="1" dirty="0" err="1">
                    <a:solidFill>
                      <a:schemeClr val="bg1"/>
                    </a:solidFill>
                  </a:rPr>
                  <a:t>đến</a:t>
                </a:r>
                <a:r>
                  <a:rPr lang="en-US" b="1" dirty="0">
                    <a:solidFill>
                      <a:schemeClr val="bg1"/>
                    </a:solidFill>
                  </a:rPr>
                  <a:t> </a:t>
                </a:r>
                <a:r>
                  <a:rPr lang="en-US" b="1" dirty="0" err="1">
                    <a:solidFill>
                      <a:schemeClr val="bg1"/>
                    </a:solidFill>
                  </a:rPr>
                  <a:t>các</a:t>
                </a:r>
                <a:r>
                  <a:rPr lang="en-US" b="1" dirty="0">
                    <a:solidFill>
                      <a:schemeClr val="bg1"/>
                    </a:solidFill>
                  </a:rPr>
                  <a:t> </a:t>
                </a:r>
                <a:r>
                  <a:rPr lang="en-US" b="1" dirty="0" err="1">
                    <a:solidFill>
                      <a:schemeClr val="bg1"/>
                    </a:solidFill>
                  </a:rPr>
                  <a:t>khu</a:t>
                </a:r>
                <a:r>
                  <a:rPr lang="en-US" b="1" dirty="0">
                    <a:solidFill>
                      <a:schemeClr val="bg1"/>
                    </a:solidFill>
                  </a:rPr>
                  <a:t> </a:t>
                </a:r>
                <a:r>
                  <a:rPr lang="en-US" b="1" dirty="0" err="1">
                    <a:solidFill>
                      <a:schemeClr val="bg1"/>
                    </a:solidFill>
                  </a:rPr>
                  <a:t>vực</a:t>
                </a:r>
                <a:endParaRPr lang="en-US" b="1" dirty="0">
                  <a:solidFill>
                    <a:schemeClr val="bg1"/>
                  </a:solidFill>
                </a:endParaRPr>
              </a:p>
            </p:txBody>
          </p:sp>
          <p:sp>
            <p:nvSpPr>
              <p:cNvPr id="27" name="TextBox 26">
                <a:extLst>
                  <a:ext uri="{FF2B5EF4-FFF2-40B4-BE49-F238E27FC236}">
                    <a16:creationId xmlns:a16="http://schemas.microsoft.com/office/drawing/2014/main" id="{FA2FAE8D-8C20-4701-97EF-980B6CB0710B}"/>
                  </a:ext>
                </a:extLst>
              </p:cNvPr>
              <p:cNvSpPr txBox="1"/>
              <p:nvPr/>
            </p:nvSpPr>
            <p:spPr>
              <a:xfrm>
                <a:off x="7682205" y="2825971"/>
                <a:ext cx="958272" cy="603029"/>
              </a:xfrm>
              <a:custGeom>
                <a:avLst/>
                <a:gdLst/>
                <a:ahLst/>
                <a:cxnLst/>
                <a:rect l="l" t="t" r="r" b="b"/>
                <a:pathLst>
                  <a:path w="958272" h="603029">
                    <a:moveTo>
                      <a:pt x="498729" y="0"/>
                    </a:moveTo>
                    <a:cubicBezTo>
                      <a:pt x="555727" y="0"/>
                      <a:pt x="607678" y="5056"/>
                      <a:pt x="654582" y="15168"/>
                    </a:cubicBezTo>
                    <a:cubicBezTo>
                      <a:pt x="701486" y="25279"/>
                      <a:pt x="746906" y="42822"/>
                      <a:pt x="790842" y="67796"/>
                    </a:cubicBezTo>
                    <a:cubicBezTo>
                      <a:pt x="843090" y="98725"/>
                      <a:pt x="884057" y="138273"/>
                      <a:pt x="913743" y="186439"/>
                    </a:cubicBezTo>
                    <a:cubicBezTo>
                      <a:pt x="943429" y="234605"/>
                      <a:pt x="958272" y="287826"/>
                      <a:pt x="958272" y="346104"/>
                    </a:cubicBezTo>
                    <a:cubicBezTo>
                      <a:pt x="958272" y="411525"/>
                      <a:pt x="941054" y="475750"/>
                      <a:pt x="906618" y="538777"/>
                    </a:cubicBezTo>
                    <a:cubicBezTo>
                      <a:pt x="896228" y="557809"/>
                      <a:pt x="883797" y="577361"/>
                      <a:pt x="869325" y="597433"/>
                    </a:cubicBezTo>
                    <a:lnTo>
                      <a:pt x="864837" y="603029"/>
                    </a:lnTo>
                    <a:lnTo>
                      <a:pt x="497638" y="603029"/>
                    </a:lnTo>
                    <a:lnTo>
                      <a:pt x="505965" y="593136"/>
                    </a:lnTo>
                    <a:cubicBezTo>
                      <a:pt x="517469" y="578716"/>
                      <a:pt x="527525" y="565263"/>
                      <a:pt x="536134" y="552776"/>
                    </a:cubicBezTo>
                    <a:cubicBezTo>
                      <a:pt x="594319" y="468356"/>
                      <a:pt x="623411" y="388686"/>
                      <a:pt x="623411" y="313765"/>
                    </a:cubicBezTo>
                    <a:cubicBezTo>
                      <a:pt x="623411" y="260255"/>
                      <a:pt x="607678" y="215958"/>
                      <a:pt x="576210" y="180873"/>
                    </a:cubicBezTo>
                    <a:cubicBezTo>
                      <a:pt x="544743" y="145787"/>
                      <a:pt x="502291" y="128244"/>
                      <a:pt x="448856" y="128244"/>
                    </a:cubicBezTo>
                    <a:cubicBezTo>
                      <a:pt x="401358" y="128244"/>
                      <a:pt x="356829" y="144943"/>
                      <a:pt x="315268" y="178340"/>
                    </a:cubicBezTo>
                    <a:cubicBezTo>
                      <a:pt x="273707" y="211737"/>
                      <a:pt x="252927" y="252296"/>
                      <a:pt x="252927" y="300016"/>
                    </a:cubicBezTo>
                    <a:cubicBezTo>
                      <a:pt x="252927" y="313134"/>
                      <a:pt x="254114" y="323274"/>
                      <a:pt x="256489" y="330436"/>
                    </a:cubicBezTo>
                    <a:cubicBezTo>
                      <a:pt x="258864" y="337597"/>
                      <a:pt x="264801" y="348934"/>
                      <a:pt x="274301" y="364445"/>
                    </a:cubicBezTo>
                    <a:cubicBezTo>
                      <a:pt x="280238" y="376375"/>
                      <a:pt x="285285" y="387108"/>
                      <a:pt x="289441" y="396645"/>
                    </a:cubicBezTo>
                    <a:cubicBezTo>
                      <a:pt x="293597" y="406182"/>
                      <a:pt x="295675" y="415728"/>
                      <a:pt x="295675" y="425283"/>
                    </a:cubicBezTo>
                    <a:cubicBezTo>
                      <a:pt x="295675" y="456287"/>
                      <a:pt x="282020" y="479544"/>
                      <a:pt x="254708" y="495055"/>
                    </a:cubicBezTo>
                    <a:cubicBezTo>
                      <a:pt x="227397" y="510566"/>
                      <a:pt x="197117" y="518322"/>
                      <a:pt x="163868" y="518322"/>
                    </a:cubicBezTo>
                    <a:cubicBezTo>
                      <a:pt x="113995" y="518322"/>
                      <a:pt x="74216" y="504021"/>
                      <a:pt x="44530" y="475420"/>
                    </a:cubicBezTo>
                    <a:cubicBezTo>
                      <a:pt x="14843" y="446820"/>
                      <a:pt x="0" y="407499"/>
                      <a:pt x="0" y="357459"/>
                    </a:cubicBezTo>
                    <a:cubicBezTo>
                      <a:pt x="0" y="305026"/>
                      <a:pt x="14250" y="256174"/>
                      <a:pt x="42748" y="210902"/>
                    </a:cubicBezTo>
                    <a:cubicBezTo>
                      <a:pt x="71247" y="165630"/>
                      <a:pt x="109246" y="127502"/>
                      <a:pt x="156744" y="96517"/>
                    </a:cubicBezTo>
                    <a:cubicBezTo>
                      <a:pt x="201867" y="64345"/>
                      <a:pt x="254708" y="40215"/>
                      <a:pt x="315268" y="24129"/>
                    </a:cubicBezTo>
                    <a:cubicBezTo>
                      <a:pt x="375828" y="8043"/>
                      <a:pt x="436982" y="0"/>
                      <a:pt x="49872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4000" b="1" dirty="0">
                  <a:latin typeface="VNI-Souvir" pitchFamily="2" charset="0"/>
                </a:endParaRPr>
              </a:p>
            </p:txBody>
          </p:sp>
        </p:grpSp>
      </p:grpSp>
    </p:spTree>
    <p:extLst>
      <p:ext uri="{BB962C8B-B14F-4D97-AF65-F5344CB8AC3E}">
        <p14:creationId xmlns:p14="http://schemas.microsoft.com/office/powerpoint/2010/main" val="42778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342E2EC0-11B5-4F07-A7B0-6CCC979CBEA2}"/>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2" name="TextBox 31">
            <a:extLst>
              <a:ext uri="{FF2B5EF4-FFF2-40B4-BE49-F238E27FC236}">
                <a16:creationId xmlns:a16="http://schemas.microsoft.com/office/drawing/2014/main" id="{9165D545-BAFA-4278-8B9D-F7E990F59211}"/>
              </a:ext>
            </a:extLst>
          </p:cNvPr>
          <p:cNvSpPr txBox="1"/>
          <p:nvPr/>
        </p:nvSpPr>
        <p:spPr>
          <a:xfrm>
            <a:off x="841248" y="1186990"/>
            <a:ext cx="5919249" cy="461665"/>
          </a:xfrm>
          <a:prstGeom prst="rect">
            <a:avLst/>
          </a:prstGeom>
          <a:noFill/>
        </p:spPr>
        <p:txBody>
          <a:bodyPr wrap="none" rtlCol="0">
            <a:spAutoFit/>
          </a:bodyPr>
          <a:lstStyle/>
          <a:p>
            <a:r>
              <a:rPr lang="en-US" sz="2400" b="1" dirty="0"/>
              <a:t>1. </a:t>
            </a:r>
            <a:r>
              <a:rPr lang="en-US" sz="2400" b="1" dirty="0" err="1"/>
              <a:t>Giải</a:t>
            </a:r>
            <a:r>
              <a:rPr lang="en-US" sz="2400" b="1" dirty="0"/>
              <a:t> </a:t>
            </a:r>
            <a:r>
              <a:rPr lang="en-US" sz="2400" b="1" dirty="0" err="1"/>
              <a:t>phát</a:t>
            </a:r>
            <a:r>
              <a:rPr lang="en-US" sz="2400" b="1" dirty="0"/>
              <a:t> </a:t>
            </a:r>
            <a:r>
              <a:rPr lang="en-US" sz="2400" b="1" dirty="0" err="1"/>
              <a:t>phát</a:t>
            </a:r>
            <a:r>
              <a:rPr lang="en-US" sz="2400" b="1" dirty="0"/>
              <a:t> </a:t>
            </a:r>
            <a:r>
              <a:rPr lang="en-US" sz="2400" b="1" dirty="0" err="1"/>
              <a:t>hiện</a:t>
            </a:r>
            <a:r>
              <a:rPr lang="en-US" sz="2400" b="1" dirty="0"/>
              <a:t> </a:t>
            </a:r>
            <a:r>
              <a:rPr lang="en-US" sz="2400" b="1" dirty="0" err="1"/>
              <a:t>và</a:t>
            </a:r>
            <a:r>
              <a:rPr lang="en-US" sz="2400" b="1" dirty="0"/>
              <a:t> </a:t>
            </a:r>
            <a:r>
              <a:rPr lang="en-US" sz="2400" b="1" dirty="0" err="1"/>
              <a:t>phân</a:t>
            </a:r>
            <a:r>
              <a:rPr lang="en-US" sz="2400" b="1" dirty="0"/>
              <a:t> </a:t>
            </a:r>
            <a:r>
              <a:rPr lang="en-US" sz="2400" b="1" dirty="0" err="1"/>
              <a:t>loại</a:t>
            </a:r>
            <a:r>
              <a:rPr lang="en-US" sz="2400" b="1" dirty="0"/>
              <a:t> </a:t>
            </a:r>
            <a:r>
              <a:rPr lang="en-US" sz="2400" b="1" dirty="0" err="1"/>
              <a:t>sản</a:t>
            </a:r>
            <a:r>
              <a:rPr lang="en-US" sz="2400" b="1" dirty="0"/>
              <a:t> </a:t>
            </a:r>
            <a:r>
              <a:rPr lang="en-US" sz="2400" b="1" dirty="0" err="1"/>
              <a:t>phẩm</a:t>
            </a:r>
            <a:endParaRPr lang="en-US" sz="2400" b="1" dirty="0"/>
          </a:p>
        </p:txBody>
      </p:sp>
      <p:pic>
        <p:nvPicPr>
          <p:cNvPr id="33" name="Picture 32">
            <a:extLst>
              <a:ext uri="{FF2B5EF4-FFF2-40B4-BE49-F238E27FC236}">
                <a16:creationId xmlns:a16="http://schemas.microsoft.com/office/drawing/2014/main" id="{7BD3A42F-D62B-4125-93F4-7F2D502C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80113" y="3001471"/>
            <a:ext cx="2999820" cy="2999820"/>
          </a:xfrm>
          <a:prstGeom prst="rect">
            <a:avLst/>
          </a:prstGeom>
        </p:spPr>
      </p:pic>
      <p:sp>
        <p:nvSpPr>
          <p:cNvPr id="34" name="TextBox 33">
            <a:extLst>
              <a:ext uri="{FF2B5EF4-FFF2-40B4-BE49-F238E27FC236}">
                <a16:creationId xmlns:a16="http://schemas.microsoft.com/office/drawing/2014/main" id="{C20D0069-CA86-4CB4-8CF1-1D9CB528B2F3}"/>
              </a:ext>
            </a:extLst>
          </p:cNvPr>
          <p:cNvSpPr txBox="1"/>
          <p:nvPr/>
        </p:nvSpPr>
        <p:spPr>
          <a:xfrm>
            <a:off x="1465658" y="1888817"/>
            <a:ext cx="3876767" cy="369332"/>
          </a:xfrm>
          <a:prstGeom prst="rect">
            <a:avLst/>
          </a:prstGeom>
          <a:noFill/>
        </p:spPr>
        <p:txBody>
          <a:bodyPr wrap="none" rtlCol="0">
            <a:spAutoFit/>
          </a:bodyPr>
          <a:lstStyle/>
          <a:p>
            <a:r>
              <a:rPr lang="en-US" dirty="0" err="1"/>
              <a:t>Lắp</a:t>
            </a:r>
            <a:r>
              <a:rPr lang="en-US" dirty="0"/>
              <a:t> </a:t>
            </a:r>
            <a:r>
              <a:rPr lang="en-US" dirty="0" err="1"/>
              <a:t>đặt</a:t>
            </a:r>
            <a:r>
              <a:rPr lang="en-US" dirty="0"/>
              <a:t> </a:t>
            </a:r>
            <a:r>
              <a:rPr lang="en-US" dirty="0" err="1"/>
              <a:t>một</a:t>
            </a:r>
            <a:r>
              <a:rPr lang="en-US" dirty="0"/>
              <a:t> Camera </a:t>
            </a:r>
            <a:r>
              <a:rPr lang="en-US" dirty="0" err="1"/>
              <a:t>quan</a:t>
            </a:r>
            <a:r>
              <a:rPr lang="en-US" dirty="0"/>
              <a:t> </a:t>
            </a:r>
            <a:r>
              <a:rPr lang="en-US" dirty="0" err="1"/>
              <a:t>sát</a:t>
            </a:r>
            <a:r>
              <a:rPr lang="en-US" dirty="0"/>
              <a:t> </a:t>
            </a:r>
            <a:r>
              <a:rPr lang="en-US" dirty="0" err="1"/>
              <a:t>lên</a:t>
            </a:r>
            <a:r>
              <a:rPr lang="en-US" dirty="0"/>
              <a:t> Robot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435753C-C431-4715-A7A8-4FC40A6E02AB}"/>
                  </a:ext>
                </a:extLst>
              </p:cNvPr>
              <p:cNvSpPr txBox="1"/>
              <p:nvPr/>
            </p:nvSpPr>
            <p:spPr>
              <a:xfrm>
                <a:off x="1692081" y="2364143"/>
                <a:ext cx="126509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 </m:t>
                    </m:r>
                  </m:oMath>
                </a14:m>
                <a:r>
                  <a:rPr lang="en-US" dirty="0" err="1"/>
                  <a:t>Sử</a:t>
                </a:r>
                <a:r>
                  <a:rPr lang="en-US" dirty="0"/>
                  <a:t> </a:t>
                </a:r>
                <a:r>
                  <a:rPr lang="en-US" dirty="0" err="1"/>
                  <a:t>dụng</a:t>
                </a:r>
                <a:r>
                  <a:rPr lang="en-US" dirty="0"/>
                  <a:t>:</a:t>
                </a:r>
              </a:p>
            </p:txBody>
          </p:sp>
        </mc:Choice>
        <mc:Fallback xmlns="">
          <p:sp>
            <p:nvSpPr>
              <p:cNvPr id="35" name="TextBox 34">
                <a:extLst>
                  <a:ext uri="{FF2B5EF4-FFF2-40B4-BE49-F238E27FC236}">
                    <a16:creationId xmlns:a16="http://schemas.microsoft.com/office/drawing/2014/main" id="{4435753C-C431-4715-A7A8-4FC40A6E02AB}"/>
                  </a:ext>
                </a:extLst>
              </p:cNvPr>
              <p:cNvSpPr txBox="1">
                <a:spLocks noRot="1" noChangeAspect="1" noMove="1" noResize="1" noEditPoints="1" noAdjustHandles="1" noChangeArrowheads="1" noChangeShapeType="1" noTextEdit="1"/>
              </p:cNvSpPr>
              <p:nvPr/>
            </p:nvSpPr>
            <p:spPr>
              <a:xfrm>
                <a:off x="1692081" y="2364143"/>
                <a:ext cx="1265090" cy="369332"/>
              </a:xfrm>
              <a:prstGeom prst="rect">
                <a:avLst/>
              </a:prstGeom>
              <a:blipFill>
                <a:blip r:embed="rId4"/>
                <a:stretch>
                  <a:fillRect t="-10000" r="-3382" b="-26667"/>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9F1BF8C8-F32C-45F0-AFC3-E43A7705AF79}"/>
              </a:ext>
            </a:extLst>
          </p:cNvPr>
          <p:cNvSpPr txBox="1"/>
          <p:nvPr/>
        </p:nvSpPr>
        <p:spPr>
          <a:xfrm>
            <a:off x="7622335" y="3429000"/>
            <a:ext cx="1756233"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dirty="0"/>
              <a:t>Camera OV2640</a:t>
            </a:r>
          </a:p>
        </p:txBody>
      </p:sp>
      <p:sp>
        <p:nvSpPr>
          <p:cNvPr id="37" name="TextBox 36">
            <a:extLst>
              <a:ext uri="{FF2B5EF4-FFF2-40B4-BE49-F238E27FC236}">
                <a16:creationId xmlns:a16="http://schemas.microsoft.com/office/drawing/2014/main" id="{9B1721FC-94AB-425B-BDA0-546C439386E4}"/>
              </a:ext>
            </a:extLst>
          </p:cNvPr>
          <p:cNvSpPr txBox="1"/>
          <p:nvPr/>
        </p:nvSpPr>
        <p:spPr>
          <a:xfrm>
            <a:off x="2771301" y="3208802"/>
            <a:ext cx="2053046"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dirty="0"/>
              <a:t>ESP32 CAM module</a:t>
            </a:r>
          </a:p>
        </p:txBody>
      </p:sp>
      <p:cxnSp>
        <p:nvCxnSpPr>
          <p:cNvPr id="38" name="Connector: Elbow 37">
            <a:extLst>
              <a:ext uri="{FF2B5EF4-FFF2-40B4-BE49-F238E27FC236}">
                <a16:creationId xmlns:a16="http://schemas.microsoft.com/office/drawing/2014/main" id="{F0D7D0EF-E832-4081-9BFB-3B090117EBF0}"/>
              </a:ext>
            </a:extLst>
          </p:cNvPr>
          <p:cNvCxnSpPr>
            <a:stCxn id="37" idx="2"/>
          </p:cNvCxnSpPr>
          <p:nvPr/>
        </p:nvCxnSpPr>
        <p:spPr>
          <a:xfrm rot="16200000" flipH="1">
            <a:off x="3691937" y="3684021"/>
            <a:ext cx="707276" cy="495502"/>
          </a:xfrm>
          <a:prstGeom prst="bentConnector3">
            <a:avLst>
              <a:gd name="adj1" fmla="val 99251"/>
            </a:avLst>
          </a:prstGeom>
          <a:ln w="1905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3FD280B-7F89-4C63-9DFF-CBDB3FD93046}"/>
              </a:ext>
            </a:extLst>
          </p:cNvPr>
          <p:cNvCxnSpPr>
            <a:cxnSpLocks/>
            <a:stCxn id="36" idx="2"/>
          </p:cNvCxnSpPr>
          <p:nvPr/>
        </p:nvCxnSpPr>
        <p:spPr>
          <a:xfrm rot="5400000">
            <a:off x="7322731" y="3655535"/>
            <a:ext cx="1034925" cy="1320519"/>
          </a:xfrm>
          <a:prstGeom prst="bentConnector2">
            <a:avLst/>
          </a:prstGeom>
          <a:ln w="1905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67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DBD6A44-9328-42F9-9696-0B0D2AD029C5}"/>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28" name="TextBox 27">
            <a:extLst>
              <a:ext uri="{FF2B5EF4-FFF2-40B4-BE49-F238E27FC236}">
                <a16:creationId xmlns:a16="http://schemas.microsoft.com/office/drawing/2014/main" id="{2D09F766-CD3B-4032-91BA-18D7AEEA32D2}"/>
              </a:ext>
            </a:extLst>
          </p:cNvPr>
          <p:cNvSpPr txBox="1"/>
          <p:nvPr/>
        </p:nvSpPr>
        <p:spPr>
          <a:xfrm>
            <a:off x="838200" y="1188720"/>
            <a:ext cx="5919249" cy="461665"/>
          </a:xfrm>
          <a:prstGeom prst="rect">
            <a:avLst/>
          </a:prstGeom>
          <a:noFill/>
        </p:spPr>
        <p:txBody>
          <a:bodyPr wrap="none" rtlCol="0">
            <a:spAutoFit/>
          </a:bodyPr>
          <a:lstStyle/>
          <a:p>
            <a:r>
              <a:rPr lang="en-US" sz="2400" b="1" dirty="0"/>
              <a:t>1. </a:t>
            </a:r>
            <a:r>
              <a:rPr lang="en-US" sz="2400" b="1" dirty="0" err="1"/>
              <a:t>Giải</a:t>
            </a:r>
            <a:r>
              <a:rPr lang="en-US" sz="2400" b="1" dirty="0"/>
              <a:t> </a:t>
            </a:r>
            <a:r>
              <a:rPr lang="en-US" sz="2400" b="1" dirty="0" err="1"/>
              <a:t>pháp</a:t>
            </a:r>
            <a:r>
              <a:rPr lang="en-US" sz="2400" b="1" dirty="0"/>
              <a:t> </a:t>
            </a:r>
            <a:r>
              <a:rPr lang="en-US" sz="2400" b="1" dirty="0" err="1"/>
              <a:t>phát</a:t>
            </a:r>
            <a:r>
              <a:rPr lang="en-US" sz="2400" b="1" dirty="0"/>
              <a:t> </a:t>
            </a:r>
            <a:r>
              <a:rPr lang="en-US" sz="2400" b="1" dirty="0" err="1"/>
              <a:t>hiện</a:t>
            </a:r>
            <a:r>
              <a:rPr lang="en-US" sz="2400" b="1" dirty="0"/>
              <a:t> </a:t>
            </a:r>
            <a:r>
              <a:rPr lang="en-US" sz="2400" b="1" dirty="0" err="1"/>
              <a:t>và</a:t>
            </a:r>
            <a:r>
              <a:rPr lang="en-US" sz="2400" b="1" dirty="0"/>
              <a:t> </a:t>
            </a:r>
            <a:r>
              <a:rPr lang="en-US" sz="2400" b="1" dirty="0" err="1"/>
              <a:t>phân</a:t>
            </a:r>
            <a:r>
              <a:rPr lang="en-US" sz="2400" b="1" dirty="0"/>
              <a:t> </a:t>
            </a:r>
            <a:r>
              <a:rPr lang="en-US" sz="2400" b="1" dirty="0" err="1"/>
              <a:t>loại</a:t>
            </a:r>
            <a:r>
              <a:rPr lang="en-US" sz="2400" b="1" dirty="0"/>
              <a:t> </a:t>
            </a:r>
            <a:r>
              <a:rPr lang="en-US" sz="2400" b="1" dirty="0" err="1"/>
              <a:t>sản</a:t>
            </a:r>
            <a:r>
              <a:rPr lang="en-US" sz="2400" b="1" dirty="0"/>
              <a:t> </a:t>
            </a:r>
            <a:r>
              <a:rPr lang="en-US" sz="2400" b="1" dirty="0" err="1"/>
              <a:t>phẩm</a:t>
            </a:r>
            <a:endParaRPr lang="en-US" sz="2400" b="1" dirty="0"/>
          </a:p>
        </p:txBody>
      </p:sp>
      <p:pic>
        <p:nvPicPr>
          <p:cNvPr id="29" name="Picture 28">
            <a:extLst>
              <a:ext uri="{FF2B5EF4-FFF2-40B4-BE49-F238E27FC236}">
                <a16:creationId xmlns:a16="http://schemas.microsoft.com/office/drawing/2014/main" id="{796C5D68-FE7B-4525-AC83-007BAC85E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366" y="3073957"/>
            <a:ext cx="6775268" cy="2767594"/>
          </a:xfrm>
          <a:prstGeom prst="snip2DiagRect">
            <a:avLst>
              <a:gd name="adj1" fmla="val 0"/>
              <a:gd name="adj2" fmla="val 25989"/>
            </a:avLst>
          </a:prstGeom>
        </p:spPr>
      </p:pic>
      <p:sp>
        <p:nvSpPr>
          <p:cNvPr id="30" name="TextBox 29">
            <a:extLst>
              <a:ext uri="{FF2B5EF4-FFF2-40B4-BE49-F238E27FC236}">
                <a16:creationId xmlns:a16="http://schemas.microsoft.com/office/drawing/2014/main" id="{DE0656E2-64F5-46EE-A85F-25F85CE75EA5}"/>
              </a:ext>
            </a:extLst>
          </p:cNvPr>
          <p:cNvSpPr txBox="1"/>
          <p:nvPr/>
        </p:nvSpPr>
        <p:spPr>
          <a:xfrm>
            <a:off x="1620971" y="1805434"/>
            <a:ext cx="5814990" cy="369332"/>
          </a:xfrm>
          <a:prstGeom prst="rect">
            <a:avLst/>
          </a:prstGeom>
          <a:noFill/>
        </p:spPr>
        <p:txBody>
          <a:bodyPr wrap="none" rtlCol="0">
            <a:spAutoFit/>
          </a:bodyPr>
          <a:lstStyle/>
          <a:p>
            <a:r>
              <a:rPr lang="en-US" dirty="0" err="1"/>
              <a:t>Xây</a:t>
            </a:r>
            <a:r>
              <a:rPr lang="en-US" dirty="0"/>
              <a:t> </a:t>
            </a:r>
            <a:r>
              <a:rPr lang="en-US" dirty="0" err="1"/>
              <a:t>dựng</a:t>
            </a:r>
            <a:r>
              <a:rPr lang="en-US" dirty="0"/>
              <a:t> </a:t>
            </a:r>
            <a:r>
              <a:rPr lang="en-US" dirty="0" err="1"/>
              <a:t>mạng</a:t>
            </a:r>
            <a:r>
              <a:rPr lang="en-US" dirty="0"/>
              <a:t> neural </a:t>
            </a:r>
            <a:r>
              <a:rPr lang="en-US" dirty="0" err="1"/>
              <a:t>theo</a:t>
            </a:r>
            <a:r>
              <a:rPr lang="en-US" dirty="0"/>
              <a:t> </a:t>
            </a:r>
            <a:r>
              <a:rPr lang="en-US" dirty="0" err="1"/>
              <a:t>các</a:t>
            </a:r>
            <a:r>
              <a:rPr lang="en-US" dirty="0"/>
              <a:t> </a:t>
            </a:r>
            <a:r>
              <a:rPr lang="en-US" dirty="0" err="1"/>
              <a:t>kiến</a:t>
            </a:r>
            <a:r>
              <a:rPr lang="en-US" dirty="0"/>
              <a:t> </a:t>
            </a:r>
            <a:r>
              <a:rPr lang="en-US" dirty="0" err="1"/>
              <a:t>trúc</a:t>
            </a:r>
            <a:r>
              <a:rPr lang="en-US" dirty="0"/>
              <a:t> </a:t>
            </a:r>
            <a:r>
              <a:rPr lang="en-US" dirty="0" err="1"/>
              <a:t>thuộc</a:t>
            </a:r>
            <a:r>
              <a:rPr lang="en-US" dirty="0"/>
              <a:t> YOLO series. </a:t>
            </a:r>
          </a:p>
        </p:txBody>
      </p:sp>
      <p:sp>
        <p:nvSpPr>
          <p:cNvPr id="31" name="TextBox 30">
            <a:extLst>
              <a:ext uri="{FF2B5EF4-FFF2-40B4-BE49-F238E27FC236}">
                <a16:creationId xmlns:a16="http://schemas.microsoft.com/office/drawing/2014/main" id="{3E376A8A-68C6-4EFE-BDF7-998C9A67CE60}"/>
              </a:ext>
            </a:extLst>
          </p:cNvPr>
          <p:cNvSpPr txBox="1"/>
          <p:nvPr/>
        </p:nvSpPr>
        <p:spPr>
          <a:xfrm>
            <a:off x="1620971" y="2479758"/>
            <a:ext cx="6231001" cy="369332"/>
          </a:xfrm>
          <a:prstGeom prst="rect">
            <a:avLst/>
          </a:prstGeom>
          <a:noFill/>
        </p:spPr>
        <p:txBody>
          <a:bodyPr wrap="none" rtlCol="0">
            <a:spAutoFit/>
          </a:bodyPr>
          <a:lstStyle/>
          <a:p>
            <a:r>
              <a:rPr lang="en-US" dirty="0" err="1"/>
              <a:t>Huấn</a:t>
            </a:r>
            <a:r>
              <a:rPr lang="en-US" dirty="0"/>
              <a:t> </a:t>
            </a:r>
            <a:r>
              <a:rPr lang="en-US" dirty="0" err="1"/>
              <a:t>luyện</a:t>
            </a:r>
            <a:r>
              <a:rPr lang="en-US" dirty="0"/>
              <a:t> </a:t>
            </a:r>
            <a:r>
              <a:rPr lang="en-US" dirty="0" err="1"/>
              <a:t>mạng</a:t>
            </a:r>
            <a:r>
              <a:rPr lang="en-US" dirty="0"/>
              <a:t> neural </a:t>
            </a:r>
            <a:r>
              <a:rPr lang="en-US" dirty="0" err="1"/>
              <a:t>bằng</a:t>
            </a:r>
            <a:r>
              <a:rPr lang="en-US" dirty="0"/>
              <a:t> </a:t>
            </a:r>
            <a:r>
              <a:rPr lang="en-US" dirty="0" err="1"/>
              <a:t>các</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các</a:t>
            </a:r>
            <a:r>
              <a:rPr lang="en-US" dirty="0"/>
              <a:t> </a:t>
            </a:r>
            <a:r>
              <a:rPr lang="en-US" dirty="0" err="1"/>
              <a:t>khối</a:t>
            </a:r>
            <a:r>
              <a:rPr lang="en-US" dirty="0"/>
              <a:t> </a:t>
            </a:r>
            <a:r>
              <a:rPr lang="en-US" dirty="0" err="1"/>
              <a:t>vuông</a:t>
            </a:r>
            <a:r>
              <a:rPr lang="en-US" dirty="0"/>
              <a:t>.</a:t>
            </a:r>
          </a:p>
        </p:txBody>
      </p:sp>
      <p:pic>
        <p:nvPicPr>
          <p:cNvPr id="40" name="Graphic 39" descr="Lightbulb with solid fill">
            <a:extLst>
              <a:ext uri="{FF2B5EF4-FFF2-40B4-BE49-F238E27FC236}">
                <a16:creationId xmlns:a16="http://schemas.microsoft.com/office/drawing/2014/main" id="{47041257-843A-4EE9-933B-92016A4180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770" y="1761499"/>
            <a:ext cx="457201" cy="457201"/>
          </a:xfrm>
          <a:prstGeom prst="rect">
            <a:avLst/>
          </a:prstGeom>
        </p:spPr>
      </p:pic>
      <p:pic>
        <p:nvPicPr>
          <p:cNvPr id="41" name="Graphic 40" descr="Lightbulb with solid fill">
            <a:extLst>
              <a:ext uri="{FF2B5EF4-FFF2-40B4-BE49-F238E27FC236}">
                <a16:creationId xmlns:a16="http://schemas.microsoft.com/office/drawing/2014/main" id="{1857127F-F6F0-43E5-9542-A7BAC7D448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770" y="2430264"/>
            <a:ext cx="457201" cy="457201"/>
          </a:xfrm>
          <a:prstGeom prst="rect">
            <a:avLst/>
          </a:prstGeom>
        </p:spPr>
      </p:pic>
    </p:spTree>
    <p:extLst>
      <p:ext uri="{BB962C8B-B14F-4D97-AF65-F5344CB8AC3E}">
        <p14:creationId xmlns:p14="http://schemas.microsoft.com/office/powerpoint/2010/main" val="270616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6AB0D1-2739-43AC-94C8-BB9A705112D9}"/>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12" name="TextBox 11">
            <a:extLst>
              <a:ext uri="{FF2B5EF4-FFF2-40B4-BE49-F238E27FC236}">
                <a16:creationId xmlns:a16="http://schemas.microsoft.com/office/drawing/2014/main" id="{904D2946-469A-4DCE-AAC3-218DC4DF0B7B}"/>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3" name="Picture 2">
            <a:extLst>
              <a:ext uri="{FF2B5EF4-FFF2-40B4-BE49-F238E27FC236}">
                <a16:creationId xmlns:a16="http://schemas.microsoft.com/office/drawing/2014/main" id="{2073E52D-B56F-4F1E-BBCB-A0AF5DC267E1}"/>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7791" r="6503" b="7813"/>
          <a:stretch/>
        </p:blipFill>
        <p:spPr>
          <a:xfrm>
            <a:off x="6891588" y="1305839"/>
            <a:ext cx="3058020" cy="3058020"/>
          </a:xfrm>
          <a:prstGeom prst="flowChartConnector">
            <a:avLst/>
          </a:prstGeom>
        </p:spPr>
      </p:pic>
      <p:sp>
        <p:nvSpPr>
          <p:cNvPr id="4" name="TextBox 3">
            <a:extLst>
              <a:ext uri="{FF2B5EF4-FFF2-40B4-BE49-F238E27FC236}">
                <a16:creationId xmlns:a16="http://schemas.microsoft.com/office/drawing/2014/main" id="{1153EE0D-FF1D-43C8-B6D4-0FEE3431B8A3}"/>
              </a:ext>
            </a:extLst>
          </p:cNvPr>
          <p:cNvSpPr txBox="1"/>
          <p:nvPr/>
        </p:nvSpPr>
        <p:spPr>
          <a:xfrm>
            <a:off x="1161203" y="2131925"/>
            <a:ext cx="5562239" cy="646331"/>
          </a:xfrm>
          <a:prstGeom prst="rect">
            <a:avLst/>
          </a:prstGeom>
          <a:noFill/>
        </p:spPr>
        <p:txBody>
          <a:bodyPr wrap="square" rtlCol="0">
            <a:spAutoFit/>
          </a:bodyPr>
          <a:lstStyle/>
          <a:p>
            <a:r>
              <a:rPr lang="en-US" dirty="0" err="1"/>
              <a:t>Việc</a:t>
            </a:r>
            <a:r>
              <a:rPr lang="en-US" dirty="0"/>
              <a:t> </a:t>
            </a:r>
            <a:r>
              <a:rPr lang="en-US" dirty="0" err="1"/>
              <a:t>tìm</a:t>
            </a:r>
            <a:r>
              <a:rPr lang="en-US" dirty="0"/>
              <a:t> </a:t>
            </a:r>
            <a:r>
              <a:rPr lang="en-US" dirty="0" err="1"/>
              <a:t>đường</a:t>
            </a:r>
            <a:r>
              <a:rPr lang="en-US" dirty="0"/>
              <a:t> </a:t>
            </a:r>
            <a:r>
              <a:rPr lang="en-US" dirty="0" err="1"/>
              <a:t>đi</a:t>
            </a:r>
            <a:r>
              <a:rPr lang="en-US" dirty="0"/>
              <a:t> </a:t>
            </a:r>
            <a:r>
              <a:rPr lang="en-US" dirty="0" err="1"/>
              <a:t>và</a:t>
            </a:r>
            <a:r>
              <a:rPr lang="en-US" dirty="0"/>
              <a:t> di </a:t>
            </a:r>
            <a:r>
              <a:rPr lang="en-US" dirty="0" err="1"/>
              <a:t>chuyển</a:t>
            </a:r>
            <a:r>
              <a:rPr lang="en-US" dirty="0"/>
              <a:t> </a:t>
            </a:r>
            <a:r>
              <a:rPr lang="en-US" dirty="0" err="1"/>
              <a:t>của</a:t>
            </a:r>
            <a:r>
              <a:rPr lang="en-US" dirty="0"/>
              <a:t> Robot </a:t>
            </a:r>
            <a:r>
              <a:rPr lang="en-US" dirty="0" err="1"/>
              <a:t>dựa</a:t>
            </a:r>
            <a:r>
              <a:rPr lang="en-US" dirty="0"/>
              <a:t> </a:t>
            </a:r>
            <a:r>
              <a:rPr lang="en-US" dirty="0" err="1"/>
              <a:t>vào</a:t>
            </a:r>
            <a:r>
              <a:rPr lang="en-US" dirty="0"/>
              <a:t> </a:t>
            </a:r>
            <a:r>
              <a:rPr lang="en-US" dirty="0" err="1"/>
              <a:t>cơ</a:t>
            </a:r>
            <a:r>
              <a:rPr lang="en-US" dirty="0"/>
              <a:t> </a:t>
            </a:r>
            <a:r>
              <a:rPr lang="en-US" dirty="0" err="1"/>
              <a:t>chế</a:t>
            </a:r>
            <a:r>
              <a:rPr lang="en-US" dirty="0"/>
              <a:t> di </a:t>
            </a:r>
            <a:r>
              <a:rPr lang="en-US" dirty="0" err="1"/>
              <a:t>chuyển</a:t>
            </a:r>
            <a:r>
              <a:rPr lang="en-US" dirty="0"/>
              <a:t> </a:t>
            </a:r>
            <a:r>
              <a:rPr lang="en-US" dirty="0" err="1"/>
              <a:t>của</a:t>
            </a:r>
            <a:r>
              <a:rPr lang="en-US" dirty="0"/>
              <a:t> Robot </a:t>
            </a:r>
            <a:r>
              <a:rPr lang="en-US" dirty="0" err="1"/>
              <a:t>dò</a:t>
            </a:r>
            <a:r>
              <a:rPr lang="en-US" dirty="0"/>
              <a:t> line.</a:t>
            </a:r>
          </a:p>
        </p:txBody>
      </p:sp>
      <p:sp>
        <p:nvSpPr>
          <p:cNvPr id="21" name="TextBox 20">
            <a:extLst>
              <a:ext uri="{FF2B5EF4-FFF2-40B4-BE49-F238E27FC236}">
                <a16:creationId xmlns:a16="http://schemas.microsoft.com/office/drawing/2014/main" id="{4FFA0987-DD70-4C10-848D-9995FE7046F6}"/>
              </a:ext>
            </a:extLst>
          </p:cNvPr>
          <p:cNvSpPr txBox="1"/>
          <p:nvPr/>
        </p:nvSpPr>
        <p:spPr>
          <a:xfrm>
            <a:off x="1763515" y="3006674"/>
            <a:ext cx="4959927" cy="646331"/>
          </a:xfrm>
          <a:prstGeom prst="rect">
            <a:avLst/>
          </a:prstGeom>
          <a:noFill/>
        </p:spPr>
        <p:txBody>
          <a:bodyPr wrap="square" rtlCol="0">
            <a:spAutoFit/>
          </a:bodyPr>
          <a:lstStyle/>
          <a:p>
            <a:r>
              <a:rPr lang="en-US" dirty="0"/>
              <a:t>Robot </a:t>
            </a:r>
            <a:r>
              <a:rPr lang="en-US" dirty="0" err="1"/>
              <a:t>sẽ</a:t>
            </a:r>
            <a:r>
              <a:rPr lang="en-US" dirty="0"/>
              <a:t> di </a:t>
            </a:r>
            <a:r>
              <a:rPr lang="en-US" dirty="0" err="1"/>
              <a:t>chuyển</a:t>
            </a:r>
            <a:r>
              <a:rPr lang="en-US" dirty="0"/>
              <a:t> </a:t>
            </a:r>
            <a:r>
              <a:rPr lang="en-US" dirty="0" err="1"/>
              <a:t>bám</a:t>
            </a:r>
            <a:r>
              <a:rPr lang="en-US" dirty="0"/>
              <a:t> </a:t>
            </a:r>
            <a:r>
              <a:rPr lang="en-US" dirty="0" err="1"/>
              <a:t>vào</a:t>
            </a:r>
            <a:r>
              <a:rPr lang="en-US" dirty="0"/>
              <a:t> </a:t>
            </a:r>
            <a:r>
              <a:rPr lang="en-US" dirty="0" err="1"/>
              <a:t>các</a:t>
            </a:r>
            <a:r>
              <a:rPr lang="en-US" dirty="0"/>
              <a:t> </a:t>
            </a:r>
            <a:r>
              <a:rPr lang="en-US" dirty="0" err="1"/>
              <a:t>đường</a:t>
            </a:r>
            <a:r>
              <a:rPr lang="en-US" dirty="0"/>
              <a:t> line </a:t>
            </a:r>
            <a:r>
              <a:rPr lang="en-US" dirty="0" err="1"/>
              <a:t>được</a:t>
            </a:r>
            <a:r>
              <a:rPr lang="en-US" dirty="0"/>
              <a:t> </a:t>
            </a:r>
            <a:r>
              <a:rPr lang="en-US" dirty="0" err="1"/>
              <a:t>vẽ</a:t>
            </a:r>
            <a:r>
              <a:rPr lang="en-US" dirty="0"/>
              <a:t> </a:t>
            </a:r>
            <a:r>
              <a:rPr lang="en-US" dirty="0" err="1"/>
              <a:t>sẵn</a:t>
            </a:r>
            <a:r>
              <a:rPr lang="en-US" dirty="0"/>
              <a:t> </a:t>
            </a:r>
            <a:r>
              <a:rPr lang="en-US" dirty="0" err="1"/>
              <a:t>để</a:t>
            </a:r>
            <a:r>
              <a:rPr lang="en-US" dirty="0"/>
              <a:t> </a:t>
            </a:r>
            <a:r>
              <a:rPr lang="en-US" dirty="0" err="1"/>
              <a:t>đi</a:t>
            </a:r>
            <a:r>
              <a:rPr lang="en-US" dirty="0"/>
              <a:t> </a:t>
            </a:r>
            <a:r>
              <a:rPr lang="en-US" dirty="0" err="1"/>
              <a:t>đến</a:t>
            </a:r>
            <a:r>
              <a:rPr lang="en-US" dirty="0"/>
              <a:t> </a:t>
            </a:r>
            <a:r>
              <a:rPr lang="en-US" dirty="0" err="1"/>
              <a:t>khu</a:t>
            </a:r>
            <a:r>
              <a:rPr lang="en-US" dirty="0"/>
              <a:t> </a:t>
            </a:r>
            <a:r>
              <a:rPr lang="en-US" dirty="0" err="1"/>
              <a:t>vực</a:t>
            </a:r>
            <a:r>
              <a:rPr lang="en-US" dirty="0"/>
              <a:t> </a:t>
            </a:r>
            <a:r>
              <a:rPr lang="en-US" dirty="0" err="1"/>
              <a:t>mong</a:t>
            </a:r>
            <a:r>
              <a:rPr lang="en-US" dirty="0"/>
              <a:t> </a:t>
            </a:r>
            <a:r>
              <a:rPr lang="en-US" dirty="0" err="1"/>
              <a:t>muốn</a:t>
            </a:r>
            <a:r>
              <a:rPr lang="en-US" dirty="0"/>
              <a:t>.</a:t>
            </a:r>
          </a:p>
        </p:txBody>
      </p:sp>
      <p:pic>
        <p:nvPicPr>
          <p:cNvPr id="6" name="Graphic 5" descr="Arrow: Rotate left with solid fill">
            <a:extLst>
              <a:ext uri="{FF2B5EF4-FFF2-40B4-BE49-F238E27FC236}">
                <a16:creationId xmlns:a16="http://schemas.microsoft.com/office/drawing/2014/main" id="{BDED970F-30E6-48D7-99AA-024C78E1D6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274619" y="3006674"/>
            <a:ext cx="488896" cy="488896"/>
          </a:xfrm>
          <a:prstGeom prst="rect">
            <a:avLst/>
          </a:prstGeom>
        </p:spPr>
      </p:pic>
      <p:sp>
        <p:nvSpPr>
          <p:cNvPr id="23" name="TextBox 22">
            <a:extLst>
              <a:ext uri="{FF2B5EF4-FFF2-40B4-BE49-F238E27FC236}">
                <a16:creationId xmlns:a16="http://schemas.microsoft.com/office/drawing/2014/main" id="{FAC966D5-3EB2-45ED-AE9F-46963A3A71ED}"/>
              </a:ext>
            </a:extLst>
          </p:cNvPr>
          <p:cNvSpPr txBox="1"/>
          <p:nvPr/>
        </p:nvSpPr>
        <p:spPr>
          <a:xfrm>
            <a:off x="2580932" y="4612554"/>
            <a:ext cx="8285019" cy="369332"/>
          </a:xfrm>
          <a:prstGeom prst="rect">
            <a:avLst/>
          </a:prstGeom>
          <a:noFill/>
        </p:spPr>
        <p:txBody>
          <a:bodyPr wrap="square" rtlCol="0">
            <a:spAutoFit/>
          </a:bodyPr>
          <a:lstStyle/>
          <a:p>
            <a:r>
              <a:rPr lang="en-US" dirty="0"/>
              <a:t>Tuy </a:t>
            </a:r>
            <a:r>
              <a:rPr lang="en-US" dirty="0" err="1"/>
              <a:t>nhiên</a:t>
            </a:r>
            <a:r>
              <a:rPr lang="en-US" dirty="0"/>
              <a:t>, </a:t>
            </a:r>
            <a:r>
              <a:rPr lang="en-US" dirty="0" err="1"/>
              <a:t>dựa</a:t>
            </a:r>
            <a:r>
              <a:rPr lang="en-US" dirty="0"/>
              <a:t> </a:t>
            </a:r>
            <a:r>
              <a:rPr lang="en-US" dirty="0" err="1"/>
              <a:t>vào</a:t>
            </a:r>
            <a:r>
              <a:rPr lang="en-US" dirty="0"/>
              <a:t> Test case </a:t>
            </a:r>
            <a:r>
              <a:rPr lang="en-US" dirty="0" err="1"/>
              <a:t>thì</a:t>
            </a:r>
            <a:r>
              <a:rPr lang="en-US" dirty="0"/>
              <a:t> </a:t>
            </a:r>
            <a:r>
              <a:rPr lang="en-US" dirty="0" err="1"/>
              <a:t>các</a:t>
            </a:r>
            <a:r>
              <a:rPr lang="en-US" dirty="0"/>
              <a:t> </a:t>
            </a:r>
            <a:r>
              <a:rPr lang="en-US" dirty="0" err="1"/>
              <a:t>đường</a:t>
            </a:r>
            <a:r>
              <a:rPr lang="en-US" dirty="0"/>
              <a:t> line </a:t>
            </a:r>
            <a:r>
              <a:rPr lang="en-US" dirty="0" err="1"/>
              <a:t>bị</a:t>
            </a:r>
            <a:r>
              <a:rPr lang="en-US" dirty="0"/>
              <a:t> </a:t>
            </a:r>
            <a:r>
              <a:rPr lang="en-US" dirty="0" err="1"/>
              <a:t>rẻ</a:t>
            </a:r>
            <a:r>
              <a:rPr lang="en-US" dirty="0"/>
              <a:t> </a:t>
            </a:r>
            <a:r>
              <a:rPr lang="en-US" dirty="0" err="1"/>
              <a:t>nhánh</a:t>
            </a:r>
            <a:r>
              <a:rPr lang="en-US" dirty="0"/>
              <a:t> </a:t>
            </a:r>
            <a:r>
              <a:rPr lang="en-US" dirty="0" err="1"/>
              <a:t>rất</a:t>
            </a:r>
            <a:r>
              <a:rPr lang="en-US" dirty="0"/>
              <a:t> </a:t>
            </a:r>
            <a:r>
              <a:rPr lang="en-US" dirty="0" err="1"/>
              <a:t>nhiều</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28EA4D-B4E5-4363-8799-070700E32C97}"/>
                  </a:ext>
                </a:extLst>
              </p:cNvPr>
              <p:cNvSpPr txBox="1"/>
              <p:nvPr/>
            </p:nvSpPr>
            <p:spPr>
              <a:xfrm>
                <a:off x="2580932" y="5022949"/>
                <a:ext cx="8285018"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14:m>
                  <m:oMath xmlns:m="http://schemas.openxmlformats.org/officeDocument/2006/math">
                    <m:r>
                      <a:rPr lang="en-US" b="0" i="1" smtClean="0">
                        <a:latin typeface="Cambria Math" panose="02040503050406030204" pitchFamily="18" charset="0"/>
                      </a:rPr>
                      <m:t>⇒</m:t>
                    </m:r>
                  </m:oMath>
                </a14:m>
                <a:r>
                  <a:rPr lang="en-US" dirty="0"/>
                  <a:t> Robot </a:t>
                </a:r>
                <a:r>
                  <a:rPr lang="en-US" dirty="0" err="1"/>
                  <a:t>cần</a:t>
                </a:r>
                <a:r>
                  <a:rPr lang="en-US" dirty="0"/>
                  <a:t> </a:t>
                </a:r>
                <a:r>
                  <a:rPr lang="en-US" dirty="0" err="1"/>
                  <a:t>phải</a:t>
                </a:r>
                <a:r>
                  <a:rPr lang="en-US" dirty="0"/>
                  <a:t> </a:t>
                </a:r>
                <a:r>
                  <a:rPr lang="en-US" dirty="0" err="1"/>
                  <a:t>phân</a:t>
                </a:r>
                <a:r>
                  <a:rPr lang="en-US" dirty="0"/>
                  <a:t> </a:t>
                </a:r>
                <a:r>
                  <a:rPr lang="en-US" dirty="0" err="1"/>
                  <a:t>biệt</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đoạn</a:t>
                </a:r>
                <a:r>
                  <a:rPr lang="en-US" dirty="0"/>
                  <a:t> </a:t>
                </a:r>
                <a:r>
                  <a:rPr lang="en-US" dirty="0" err="1"/>
                  <a:t>đường</a:t>
                </a:r>
                <a:r>
                  <a:rPr lang="en-US" dirty="0"/>
                  <a:t> </a:t>
                </a:r>
                <a:r>
                  <a:rPr lang="en-US" dirty="0" err="1"/>
                  <a:t>cần</a:t>
                </a:r>
                <a:r>
                  <a:rPr lang="en-US" dirty="0"/>
                  <a:t> </a:t>
                </a:r>
                <a:r>
                  <a:rPr lang="en-US" dirty="0" err="1"/>
                  <a:t>đi</a:t>
                </a:r>
                <a:endParaRPr lang="en-US" dirty="0"/>
              </a:p>
            </p:txBody>
          </p:sp>
        </mc:Choice>
        <mc:Fallback xmlns="">
          <p:sp>
            <p:nvSpPr>
              <p:cNvPr id="24" name="TextBox 23">
                <a:extLst>
                  <a:ext uri="{FF2B5EF4-FFF2-40B4-BE49-F238E27FC236}">
                    <a16:creationId xmlns:a16="http://schemas.microsoft.com/office/drawing/2014/main" id="{8E28EA4D-B4E5-4363-8799-070700E32C97}"/>
                  </a:ext>
                </a:extLst>
              </p:cNvPr>
              <p:cNvSpPr txBox="1">
                <a:spLocks noRot="1" noChangeAspect="1" noMove="1" noResize="1" noEditPoints="1" noAdjustHandles="1" noChangeArrowheads="1" noChangeShapeType="1" noTextEdit="1"/>
              </p:cNvSpPr>
              <p:nvPr/>
            </p:nvSpPr>
            <p:spPr>
              <a:xfrm>
                <a:off x="2580932" y="5022949"/>
                <a:ext cx="8285018" cy="369332"/>
              </a:xfrm>
              <a:prstGeom prst="rect">
                <a:avLst/>
              </a:prstGeom>
              <a:blipFill>
                <a:blip r:embed="rId6"/>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259737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6AB0D1-2739-43AC-94C8-BB9A705112D9}"/>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12" name="TextBox 11">
            <a:extLst>
              <a:ext uri="{FF2B5EF4-FFF2-40B4-BE49-F238E27FC236}">
                <a16:creationId xmlns:a16="http://schemas.microsoft.com/office/drawing/2014/main" id="{904D2946-469A-4DCE-AAC3-218DC4DF0B7B}"/>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13" name="Picture 12">
            <a:extLst>
              <a:ext uri="{FF2B5EF4-FFF2-40B4-BE49-F238E27FC236}">
                <a16:creationId xmlns:a16="http://schemas.microsoft.com/office/drawing/2014/main" id="{14878F4F-77D4-48D5-8848-203654621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60" y="2930593"/>
            <a:ext cx="3734780" cy="3232986"/>
          </a:xfrm>
          <a:prstGeom prst="rect">
            <a:avLst/>
          </a:prstGeom>
        </p:spPr>
      </p:pic>
      <p:sp>
        <p:nvSpPr>
          <p:cNvPr id="15" name="TextBox 14">
            <a:extLst>
              <a:ext uri="{FF2B5EF4-FFF2-40B4-BE49-F238E27FC236}">
                <a16:creationId xmlns:a16="http://schemas.microsoft.com/office/drawing/2014/main" id="{1AB43131-D351-4CD6-A707-4F1E8DABB789}"/>
              </a:ext>
            </a:extLst>
          </p:cNvPr>
          <p:cNvSpPr txBox="1"/>
          <p:nvPr/>
        </p:nvSpPr>
        <p:spPr>
          <a:xfrm>
            <a:off x="954519" y="2569445"/>
            <a:ext cx="72228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1:</a:t>
            </a:r>
            <a:r>
              <a:rPr lang="en-US" dirty="0"/>
              <a:t> T</a:t>
            </a:r>
            <a:r>
              <a:rPr lang="vi-VN" dirty="0">
                <a:latin typeface="Calibri" panose="020F0502020204030204" pitchFamily="34" charset="0"/>
                <a:ea typeface="Calibri" panose="020F0502020204030204" pitchFamily="34" charset="0"/>
                <a:cs typeface="Calibri" panose="020F0502020204030204" pitchFamily="34" charset="0"/>
              </a:rPr>
              <a:t>uyến đường từ Start point đến Gathering Area và ngược lại.</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EE35994-D456-465B-B403-DE58B019125C}"/>
              </a:ext>
            </a:extLst>
          </p:cNvPr>
          <p:cNvSpPr txBox="1"/>
          <p:nvPr/>
        </p:nvSpPr>
        <p:spPr>
          <a:xfrm>
            <a:off x="954519" y="3429000"/>
            <a:ext cx="593706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2:</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Tuyến đường từ Gathering Area đến các khu vực phân loại và từ các khu vực phân loại đến</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Gathering Area.</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D2297DA-F55C-4E1F-A285-E7B42BE0CD7A}"/>
              </a:ext>
            </a:extLst>
          </p:cNvPr>
          <p:cNvSpPr txBox="1"/>
          <p:nvPr/>
        </p:nvSpPr>
        <p:spPr>
          <a:xfrm>
            <a:off x="896361" y="5032369"/>
            <a:ext cx="617499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err="1"/>
              <a:t>Nhóm</a:t>
            </a:r>
            <a:r>
              <a:rPr lang="en-US" b="1" dirty="0"/>
              <a:t> 3:</a:t>
            </a:r>
            <a:r>
              <a:rPr lang="en-US" dirty="0"/>
              <a:t> </a:t>
            </a:r>
            <a:r>
              <a:rPr lang="vi-VN" dirty="0">
                <a:latin typeface="Calibri" panose="020F0502020204030204" pitchFamily="34" charset="0"/>
                <a:ea typeface="Calibri" panose="020F0502020204030204" pitchFamily="34" charset="0"/>
                <a:cs typeface="Calibri" panose="020F0502020204030204" pitchFamily="34" charset="0"/>
              </a:rPr>
              <a:t>Tuyến đường từ các </a:t>
            </a:r>
            <a:r>
              <a:rPr lang="en-US" dirty="0" err="1">
                <a:latin typeface="Calibri" panose="020F0502020204030204" pitchFamily="34" charset="0"/>
                <a:ea typeface="Calibri" panose="020F0502020204030204" pitchFamily="34" charset="0"/>
                <a:cs typeface="Calibri" panose="020F0502020204030204" pitchFamily="34" charset="0"/>
              </a:rPr>
              <a:t>Khu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phân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loại</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đến Start point. </a:t>
            </a:r>
            <a:endParaRPr lang="en-US"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358D87-8558-436D-9B7E-54348EF4276E}"/>
                  </a:ext>
                </a:extLst>
              </p:cNvPr>
              <p:cNvSpPr txBox="1"/>
              <p:nvPr/>
            </p:nvSpPr>
            <p:spPr>
              <a:xfrm>
                <a:off x="1385860" y="2914017"/>
                <a:ext cx="2070695" cy="369332"/>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18" name="TextBox 17">
                <a:extLst>
                  <a:ext uri="{FF2B5EF4-FFF2-40B4-BE49-F238E27FC236}">
                    <a16:creationId xmlns:a16="http://schemas.microsoft.com/office/drawing/2014/main" id="{88358D87-8558-436D-9B7E-54348EF4276E}"/>
                  </a:ext>
                </a:extLst>
              </p:cNvPr>
              <p:cNvSpPr txBox="1">
                <a:spLocks noRot="1" noChangeAspect="1" noMove="1" noResize="1" noEditPoints="1" noAdjustHandles="1" noChangeArrowheads="1" noChangeShapeType="1" noTextEdit="1"/>
              </p:cNvSpPr>
              <p:nvPr/>
            </p:nvSpPr>
            <p:spPr>
              <a:xfrm>
                <a:off x="1385860" y="2914017"/>
                <a:ext cx="2070695" cy="369332"/>
              </a:xfrm>
              <a:prstGeom prst="rect">
                <a:avLst/>
              </a:prstGeom>
              <a:blipFill>
                <a:blip r:embed="rId4"/>
                <a:stretch>
                  <a:fillRect l="-2059" t="-163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CCE304-C793-41C3-9E92-C19AAAE28730}"/>
                  </a:ext>
                </a:extLst>
              </p:cNvPr>
              <p:cNvSpPr txBox="1"/>
              <p:nvPr/>
            </p:nvSpPr>
            <p:spPr>
              <a:xfrm>
                <a:off x="1385860" y="4067425"/>
                <a:ext cx="2108526" cy="923330"/>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à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dirty="0"/>
              </a:p>
            </p:txBody>
          </p:sp>
        </mc:Choice>
        <mc:Fallback xmlns="">
          <p:sp>
            <p:nvSpPr>
              <p:cNvPr id="19" name="TextBox 18">
                <a:extLst>
                  <a:ext uri="{FF2B5EF4-FFF2-40B4-BE49-F238E27FC236}">
                    <a16:creationId xmlns:a16="http://schemas.microsoft.com/office/drawing/2014/main" id="{C2CCE304-C793-41C3-9E92-C19AAAE28730}"/>
                  </a:ext>
                </a:extLst>
              </p:cNvPr>
              <p:cNvSpPr txBox="1">
                <a:spLocks noRot="1" noChangeAspect="1" noMove="1" noResize="1" noEditPoints="1" noAdjustHandles="1" noChangeArrowheads="1" noChangeShapeType="1" noTextEdit="1"/>
              </p:cNvSpPr>
              <p:nvPr/>
            </p:nvSpPr>
            <p:spPr>
              <a:xfrm>
                <a:off x="1385860" y="4067425"/>
                <a:ext cx="2108526" cy="923330"/>
              </a:xfrm>
              <a:prstGeom prst="rect">
                <a:avLst/>
              </a:prstGeom>
              <a:blipFill>
                <a:blip r:embed="rId5"/>
                <a:stretch>
                  <a:fillRect l="-2023" t="-65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93A3C0-928D-42D6-A3AB-7A28343168B6}"/>
                  </a:ext>
                </a:extLst>
              </p:cNvPr>
              <p:cNvSpPr txBox="1"/>
              <p:nvPr/>
            </p:nvSpPr>
            <p:spPr>
              <a:xfrm>
                <a:off x="1385860" y="5629180"/>
                <a:ext cx="1110560" cy="923330"/>
              </a:xfrm>
              <a:prstGeom prst="rect">
                <a:avLst/>
              </a:prstGeom>
              <a:noFill/>
            </p:spPr>
            <p:txBody>
              <a:bodyPr wrap="none" rtlCol="0">
                <a:spAutoFit/>
              </a:bodyPr>
              <a:lstStyle/>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Courier New" panose="02070309020205020404" pitchFamily="49" charset="0"/>
                  <a:buChar char="-"/>
                </a:pP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Courier New" panose="02070309020205020404" pitchFamily="49" charset="0"/>
                  <a:buChar char="-"/>
                </a:pPr>
                <a14:m>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endParaRPr lang="en-US" dirty="0"/>
              </a:p>
            </p:txBody>
          </p:sp>
        </mc:Choice>
        <mc:Fallback xmlns="">
          <p:sp>
            <p:nvSpPr>
              <p:cNvPr id="20" name="TextBox 19">
                <a:extLst>
                  <a:ext uri="{FF2B5EF4-FFF2-40B4-BE49-F238E27FC236}">
                    <a16:creationId xmlns:a16="http://schemas.microsoft.com/office/drawing/2014/main" id="{E193A3C0-928D-42D6-A3AB-7A28343168B6}"/>
                  </a:ext>
                </a:extLst>
              </p:cNvPr>
              <p:cNvSpPr txBox="1">
                <a:spLocks noRot="1" noChangeAspect="1" noMove="1" noResize="1" noEditPoints="1" noAdjustHandles="1" noChangeArrowheads="1" noChangeShapeType="1" noTextEdit="1"/>
              </p:cNvSpPr>
              <p:nvPr/>
            </p:nvSpPr>
            <p:spPr>
              <a:xfrm>
                <a:off x="1385860" y="5629180"/>
                <a:ext cx="1110560" cy="923330"/>
              </a:xfrm>
              <a:prstGeom prst="rect">
                <a:avLst/>
              </a:prstGeom>
              <a:blipFill>
                <a:blip r:embed="rId6"/>
                <a:stretch>
                  <a:fillRect l="-3825" b="-9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CF50A01-5804-4524-A35E-1DCD262598A4}"/>
              </a:ext>
            </a:extLst>
          </p:cNvPr>
          <p:cNvSpPr txBox="1"/>
          <p:nvPr/>
        </p:nvSpPr>
        <p:spPr>
          <a:xfrm>
            <a:off x="838199" y="1759572"/>
            <a:ext cx="8924110" cy="646331"/>
          </a:xfrm>
          <a:prstGeom prst="rect">
            <a:avLst/>
          </a:prstGeom>
          <a:noFill/>
        </p:spPr>
        <p:txBody>
          <a:bodyPr wrap="square" rtlCol="0">
            <a:spAutoFit/>
          </a:bodyPr>
          <a:lstStyle/>
          <a:p>
            <a:r>
              <a:rPr lang="en-US" dirty="0" err="1"/>
              <a:t>Trước</a:t>
            </a:r>
            <a:r>
              <a:rPr lang="en-US" dirty="0"/>
              <a:t> </a:t>
            </a:r>
            <a:r>
              <a:rPr lang="en-US" dirty="0" err="1"/>
              <a:t>tiên</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bằn</a:t>
            </a:r>
            <a:r>
              <a:rPr lang="en-US" dirty="0"/>
              <a:t> </a:t>
            </a:r>
            <a:r>
              <a:rPr lang="en-US" dirty="0" err="1"/>
              <a:t>cách</a:t>
            </a:r>
            <a:r>
              <a:rPr lang="en-US" dirty="0"/>
              <a:t> </a:t>
            </a:r>
            <a:r>
              <a:rPr lang="en-US" dirty="0" err="1"/>
              <a:t>dánh</a:t>
            </a:r>
            <a:r>
              <a:rPr lang="en-US" dirty="0"/>
              <a:t> </a:t>
            </a:r>
            <a:r>
              <a:rPr lang="en-US" dirty="0" err="1"/>
              <a:t>dấu</a:t>
            </a:r>
            <a:r>
              <a:rPr lang="en-US" dirty="0"/>
              <a:t> </a:t>
            </a:r>
            <a:r>
              <a:rPr lang="en-US" dirty="0" err="1"/>
              <a:t>các</a:t>
            </a:r>
            <a:r>
              <a:rPr lang="en-US" dirty="0"/>
              <a:t> </a:t>
            </a:r>
            <a:r>
              <a:rPr lang="en-US" dirty="0" err="1"/>
              <a:t>đoạn</a:t>
            </a:r>
            <a:r>
              <a:rPr lang="en-US" dirty="0"/>
              <a:t> </a:t>
            </a:r>
            <a:r>
              <a:rPr lang="en-US" dirty="0" err="1"/>
              <a:t>đường</a:t>
            </a:r>
            <a:r>
              <a:rPr lang="en-US" dirty="0"/>
              <a:t> </a:t>
            </a:r>
            <a:r>
              <a:rPr lang="en-US" dirty="0" err="1"/>
              <a:t>và</a:t>
            </a:r>
            <a:r>
              <a:rPr lang="en-US" dirty="0"/>
              <a:t> chia </a:t>
            </a:r>
            <a:r>
              <a:rPr lang="en-US" dirty="0" err="1"/>
              <a:t>tuyến</a:t>
            </a:r>
            <a:r>
              <a:rPr lang="en-US" dirty="0"/>
              <a:t> </a:t>
            </a:r>
            <a:r>
              <a:rPr lang="en-US" dirty="0" err="1"/>
              <a:t>đường</a:t>
            </a:r>
            <a:r>
              <a:rPr lang="en-US" dirty="0"/>
              <a:t> di </a:t>
            </a:r>
            <a:r>
              <a:rPr lang="en-US" dirty="0" err="1"/>
              <a:t>chuyển</a:t>
            </a:r>
            <a:r>
              <a:rPr lang="en-US" dirty="0"/>
              <a:t> </a:t>
            </a:r>
            <a:r>
              <a:rPr lang="en-US" dirty="0" err="1"/>
              <a:t>của</a:t>
            </a:r>
            <a:r>
              <a:rPr lang="en-US" dirty="0"/>
              <a:t> Robot </a:t>
            </a:r>
            <a:r>
              <a:rPr lang="en-US" dirty="0" err="1"/>
              <a:t>thành</a:t>
            </a:r>
            <a:r>
              <a:rPr lang="en-US" dirty="0"/>
              <a:t> 3 </a:t>
            </a:r>
            <a:r>
              <a:rPr lang="en-US" dirty="0" err="1"/>
              <a:t>nhóm</a:t>
            </a:r>
            <a:r>
              <a:rPr lang="en-US" dirty="0"/>
              <a:t> </a:t>
            </a:r>
            <a:r>
              <a:rPr lang="en-US" dirty="0" err="1"/>
              <a:t>chính</a:t>
            </a:r>
            <a:r>
              <a:rPr lang="en-US" dirty="0"/>
              <a:t>:</a:t>
            </a:r>
          </a:p>
        </p:txBody>
      </p:sp>
    </p:spTree>
    <p:extLst>
      <p:ext uri="{BB962C8B-B14F-4D97-AF65-F5344CB8AC3E}">
        <p14:creationId xmlns:p14="http://schemas.microsoft.com/office/powerpoint/2010/main" val="73023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6053388" cy="461665"/>
          </a:xfrm>
          <a:prstGeom prst="rect">
            <a:avLst/>
          </a:prstGeom>
          <a:noFill/>
        </p:spPr>
        <p:txBody>
          <a:bodyPr wrap="none" rtlCol="0">
            <a:spAutoFit/>
          </a:bodyPr>
          <a:lstStyle/>
          <a:p>
            <a:r>
              <a:rPr lang="en-US" sz="2400" b="1" dirty="0"/>
              <a:t>2. </a:t>
            </a:r>
            <a:r>
              <a:rPr lang="en-US" sz="2400" b="1" dirty="0" err="1"/>
              <a:t>Giải</a:t>
            </a:r>
            <a:r>
              <a:rPr lang="en-US" sz="2400" b="1" dirty="0"/>
              <a:t> </a:t>
            </a:r>
            <a:r>
              <a:rPr lang="en-US" sz="2400" b="1" dirty="0" err="1"/>
              <a:t>pháp</a:t>
            </a:r>
            <a:r>
              <a:rPr lang="en-US" sz="2400" b="1" dirty="0"/>
              <a:t> </a:t>
            </a:r>
            <a:r>
              <a:rPr lang="en-US" sz="2400" b="1" dirty="0" err="1"/>
              <a:t>tìm</a:t>
            </a:r>
            <a:r>
              <a:rPr lang="en-US" sz="2400" b="1" dirty="0"/>
              <a:t> </a:t>
            </a:r>
            <a:r>
              <a:rPr lang="en-US" sz="2400" b="1" dirty="0" err="1"/>
              <a:t>vị</a:t>
            </a:r>
            <a:r>
              <a:rPr lang="en-US" sz="2400" b="1" dirty="0"/>
              <a:t> </a:t>
            </a:r>
            <a:r>
              <a:rPr lang="en-US" sz="2400" b="1" dirty="0" err="1"/>
              <a:t>trí</a:t>
            </a:r>
            <a:r>
              <a:rPr lang="en-US" sz="2400" b="1" dirty="0"/>
              <a:t> </a:t>
            </a:r>
            <a:r>
              <a:rPr lang="en-US" sz="2400" b="1" dirty="0" err="1"/>
              <a:t>các</a:t>
            </a:r>
            <a:r>
              <a:rPr lang="en-US" sz="2400" b="1" dirty="0"/>
              <a:t> </a:t>
            </a:r>
            <a:r>
              <a:rPr lang="en-US" sz="2400" b="1" dirty="0" err="1"/>
              <a:t>khu</a:t>
            </a:r>
            <a:r>
              <a:rPr lang="en-US" sz="2400" b="1" dirty="0"/>
              <a:t> </a:t>
            </a:r>
            <a:r>
              <a:rPr lang="en-US" sz="2400" b="1" dirty="0" err="1"/>
              <a:t>vực</a:t>
            </a:r>
            <a:r>
              <a:rPr lang="en-US" sz="2400" b="1" dirty="0"/>
              <a:t> </a:t>
            </a:r>
            <a:r>
              <a:rPr lang="en-US" sz="2400" b="1" dirty="0" err="1"/>
              <a:t>và</a:t>
            </a:r>
            <a:r>
              <a:rPr lang="en-US" sz="2400" b="1" dirty="0"/>
              <a:t> </a:t>
            </a:r>
            <a:r>
              <a:rPr lang="en-US" sz="2400" b="1" dirty="0" err="1"/>
              <a:t>đường</a:t>
            </a:r>
            <a:r>
              <a:rPr lang="en-US" sz="2400" b="1" dirty="0"/>
              <a:t> </a:t>
            </a:r>
            <a:r>
              <a:rPr lang="en-US" sz="2400" b="1" dirty="0" err="1"/>
              <a:t>đi</a:t>
            </a:r>
            <a:endParaRPr lang="en-US" sz="2400" b="1" dirty="0"/>
          </a:p>
        </p:txBody>
      </p:sp>
      <p:pic>
        <p:nvPicPr>
          <p:cNvPr id="4" name="Picture 3">
            <a:extLst>
              <a:ext uri="{FF2B5EF4-FFF2-40B4-BE49-F238E27FC236}">
                <a16:creationId xmlns:a16="http://schemas.microsoft.com/office/drawing/2014/main" id="{8545BBA8-D648-43B5-8B4B-3F7B0BA481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87533" y="2225616"/>
            <a:ext cx="4239723" cy="3670086"/>
          </a:xfrm>
          <a:prstGeom prst="rect">
            <a:avLst/>
          </a:prstGeom>
        </p:spPr>
      </p:pic>
      <p:pic>
        <p:nvPicPr>
          <p:cNvPr id="5" name="Graphic 4" descr="Lightbulb with solid fill">
            <a:extLst>
              <a:ext uri="{FF2B5EF4-FFF2-40B4-BE49-F238E27FC236}">
                <a16:creationId xmlns:a16="http://schemas.microsoft.com/office/drawing/2014/main" id="{D0E6C82C-8459-4879-BDFD-4201C0B70B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7371" y="1867952"/>
            <a:ext cx="446536" cy="446534"/>
          </a:xfrm>
          <a:prstGeom prst="rect">
            <a:avLst/>
          </a:prstGeom>
        </p:spPr>
      </p:pic>
      <p:sp>
        <p:nvSpPr>
          <p:cNvPr id="6" name="TextBox 5">
            <a:extLst>
              <a:ext uri="{FF2B5EF4-FFF2-40B4-BE49-F238E27FC236}">
                <a16:creationId xmlns:a16="http://schemas.microsoft.com/office/drawing/2014/main" id="{00FC90CA-AAA7-4F81-B9EB-87E98A5EF92D}"/>
              </a:ext>
            </a:extLst>
          </p:cNvPr>
          <p:cNvSpPr txBox="1"/>
          <p:nvPr/>
        </p:nvSpPr>
        <p:spPr>
          <a:xfrm>
            <a:off x="1629854" y="1867952"/>
            <a:ext cx="4027715" cy="646331"/>
          </a:xfrm>
          <a:prstGeom prst="rect">
            <a:avLst/>
          </a:prstGeom>
          <a:noFill/>
        </p:spPr>
        <p:txBody>
          <a:bodyPr wrap="square" rtlCol="0">
            <a:spAutoFit/>
          </a:bodyPr>
          <a:lstStyle/>
          <a:p>
            <a:r>
              <a:rPr lang="en-US" i="0" dirty="0">
                <a:effectLst/>
                <a:latin typeface="Calibri" panose="020F0502020204030204" pitchFamily="34" charset="0"/>
                <a:ea typeface="Calibri" panose="020F0502020204030204" pitchFamily="34" charset="0"/>
                <a:cs typeface="Calibri" panose="020F0502020204030204" pitchFamily="34" charset="0"/>
              </a:rPr>
              <a:t>S</a:t>
            </a:r>
            <a:r>
              <a:rPr lang="vi-VN" b="0" i="0" dirty="0">
                <a:effectLst/>
                <a:latin typeface="Calibri" panose="020F0502020204030204" pitchFamily="34" charset="0"/>
                <a:ea typeface="Calibri" panose="020F0502020204030204" pitchFamily="34" charset="0"/>
                <a:cs typeface="Calibri" panose="020F0502020204030204" pitchFamily="34" charset="0"/>
              </a:rPr>
              <a:t>ử dụng một màu sắc </a:t>
            </a:r>
            <a:r>
              <a:rPr lang="en-US" dirty="0" err="1">
                <a:latin typeface="Calibri" panose="020F0502020204030204" pitchFamily="34" charset="0"/>
                <a:ea typeface="Calibri" panose="020F0502020204030204" pitchFamily="34" charset="0"/>
                <a:cs typeface="Calibri" panose="020F0502020204030204" pitchFamily="34" charset="0"/>
              </a:rPr>
              <a:t>đặc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trưng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đoạn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đường</a:t>
            </a:r>
            <a:r>
              <a:rPr lang="vi-VN" b="0" i="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descr="Lightbulb with solid fill">
            <a:extLst>
              <a:ext uri="{FF2B5EF4-FFF2-40B4-BE49-F238E27FC236}">
                <a16:creationId xmlns:a16="http://schemas.microsoft.com/office/drawing/2014/main" id="{748D6B43-3BFA-4063-B61E-33FC0969FB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7371" y="2925958"/>
            <a:ext cx="446536" cy="446534"/>
          </a:xfrm>
          <a:prstGeom prst="rect">
            <a:avLst/>
          </a:prstGeom>
        </p:spPr>
      </p:pic>
      <p:sp>
        <p:nvSpPr>
          <p:cNvPr id="8" name="TextBox 7">
            <a:extLst>
              <a:ext uri="{FF2B5EF4-FFF2-40B4-BE49-F238E27FC236}">
                <a16:creationId xmlns:a16="http://schemas.microsoft.com/office/drawing/2014/main" id="{ED6F8466-CD8F-4094-A64F-9E05EB9C7A3D}"/>
              </a:ext>
            </a:extLst>
          </p:cNvPr>
          <p:cNvSpPr txBox="1"/>
          <p:nvPr/>
        </p:nvSpPr>
        <p:spPr>
          <a:xfrm>
            <a:off x="1597197" y="2925958"/>
            <a:ext cx="4027715" cy="1477328"/>
          </a:xfrm>
          <a:prstGeom prst="rect">
            <a:avLst/>
          </a:prstGeom>
          <a:noFill/>
        </p:spPr>
        <p:txBody>
          <a:bodyPr wrap="square" rtlCol="0">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Robot </a:t>
            </a:r>
            <a:r>
              <a:rPr lang="en-US" b="0" i="0" dirty="0" err="1">
                <a:effectLst/>
                <a:latin typeface="Calibri" panose="020F0502020204030204" pitchFamily="34" charset="0"/>
                <a:ea typeface="Calibri" panose="020F0502020204030204" pitchFamily="34" charset="0"/>
                <a:cs typeface="Calibri" panose="020F0502020204030204" pitchFamily="34" charset="0"/>
              </a:rPr>
              <a:t>sẽ</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sử</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dụng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vi-VN" b="0" i="0" dirty="0">
                <a:effectLst/>
                <a:latin typeface="Calibri" panose="020F0502020204030204" pitchFamily="34" charset="0"/>
                <a:ea typeface="Calibri" panose="020F0502020204030204" pitchFamily="34" charset="0"/>
                <a:cs typeface="Calibri" panose="020F0502020204030204" pitchFamily="34" charset="0"/>
              </a:rPr>
              <a:t>một cảm biến màu sắc được đặt đáy của Robot để</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vi-VN" b="0" i="0" dirty="0">
                <a:effectLst/>
                <a:latin typeface="Calibri" panose="020F0502020204030204" pitchFamily="34" charset="0"/>
                <a:ea typeface="Calibri" panose="020F0502020204030204" pitchFamily="34" charset="0"/>
                <a:cs typeface="Calibri" panose="020F0502020204030204" pitchFamily="34" charset="0"/>
              </a:rPr>
              <a:t>phát hiện sự thay đổi màu sắc trên các đoạn đường.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Thông</a:t>
            </a:r>
            <a:r>
              <a:rPr lang="en-US" b="0" i="0" dirty="0">
                <a:effectLst/>
                <a:latin typeface="Calibri" panose="020F0502020204030204" pitchFamily="34" charset="0"/>
                <a:ea typeface="Calibri" panose="020F0502020204030204" pitchFamily="34" charset="0"/>
                <a:cs typeface="Calibri" panose="020F0502020204030204" pitchFamily="34" charset="0"/>
              </a:rPr>
              <a:t> qua </a:t>
            </a:r>
            <a:r>
              <a:rPr lang="en-US" b="0" i="0" dirty="0" err="1">
                <a:effectLst/>
                <a:latin typeface="Calibri" panose="020F0502020204030204" pitchFamily="34" charset="0"/>
                <a:ea typeface="Calibri" panose="020F0502020204030204" pitchFamily="34" charset="0"/>
                <a:cs typeface="Calibri" panose="020F0502020204030204" pitchFamily="34" charset="0"/>
              </a:rPr>
              <a:t>đó</a:t>
            </a:r>
            <a:r>
              <a:rPr lang="en-US" b="0" i="0" dirty="0">
                <a:effectLst/>
                <a:latin typeface="Calibri" panose="020F0502020204030204" pitchFamily="34" charset="0"/>
                <a:ea typeface="Calibri" panose="020F0502020204030204" pitchFamily="34" charset="0"/>
                <a:cs typeface="Calibri" panose="020F0502020204030204" pitchFamily="34" charset="0"/>
              </a:rPr>
              <a:t>, Robot </a:t>
            </a:r>
            <a:r>
              <a:rPr lang="en-US" b="0" i="0" dirty="0" err="1">
                <a:effectLst/>
                <a:latin typeface="Calibri" panose="020F0502020204030204" pitchFamily="34" charset="0"/>
                <a:ea typeface="Calibri" panose="020F0502020204030204" pitchFamily="34" charset="0"/>
                <a:cs typeface="Calibri" panose="020F0502020204030204" pitchFamily="34" charset="0"/>
              </a:rPr>
              <a:t>có</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thể</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lựa</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chọn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tuyến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đường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được</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định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sẵn</a:t>
            </a:r>
            <a:r>
              <a:rPr lang="en-US" b="0" i="0" dirty="0">
                <a:effectLst/>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CFE5B17-61B2-4BAF-B0BB-546E45509D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8797" y="4403286"/>
            <a:ext cx="2124514" cy="2124514"/>
          </a:xfrm>
          <a:prstGeom prst="rect">
            <a:avLst/>
          </a:prstGeom>
        </p:spPr>
      </p:pic>
    </p:spTree>
    <p:extLst>
      <p:ext uri="{BB962C8B-B14F-4D97-AF65-F5344CB8AC3E}">
        <p14:creationId xmlns:p14="http://schemas.microsoft.com/office/powerpoint/2010/main" val="2261973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9" name="TextBox 8">
            <a:extLst>
              <a:ext uri="{FF2B5EF4-FFF2-40B4-BE49-F238E27FC236}">
                <a16:creationId xmlns:a16="http://schemas.microsoft.com/office/drawing/2014/main" id="{1FF7A3EC-BC27-4C40-815F-E74C39C09154}"/>
              </a:ext>
            </a:extLst>
          </p:cNvPr>
          <p:cNvSpPr txBox="1"/>
          <p:nvPr/>
        </p:nvSpPr>
        <p:spPr>
          <a:xfrm>
            <a:off x="4648296" y="1997116"/>
            <a:ext cx="2895408" cy="369332"/>
          </a:xfrm>
          <a:prstGeom prst="rect">
            <a:avLst/>
          </a:prstGeom>
          <a:noFill/>
        </p:spPr>
        <p:txBody>
          <a:bodyPr wrap="none" rtlCol="0">
            <a:spAutoFit/>
          </a:bodyPr>
          <a:lstStyle/>
          <a:p>
            <a:r>
              <a:rPr lang="en-US" dirty="0"/>
              <a:t>Robot </a:t>
            </a:r>
            <a:r>
              <a:rPr lang="en-US" dirty="0" err="1"/>
              <a:t>được</a:t>
            </a:r>
            <a:r>
              <a:rPr lang="en-US" dirty="0"/>
              <a:t> chia </a:t>
            </a:r>
            <a:r>
              <a:rPr lang="en-US" dirty="0" err="1"/>
              <a:t>làm</a:t>
            </a:r>
            <a:r>
              <a:rPr lang="en-US" dirty="0"/>
              <a:t> 2 </a:t>
            </a:r>
            <a:r>
              <a:rPr lang="en-US" dirty="0" err="1"/>
              <a:t>phần</a:t>
            </a:r>
            <a:r>
              <a:rPr lang="en-US" dirty="0"/>
              <a:t>:</a:t>
            </a:r>
          </a:p>
        </p:txBody>
      </p:sp>
      <p:grpSp>
        <p:nvGrpSpPr>
          <p:cNvPr id="21" name="Group 20">
            <a:extLst>
              <a:ext uri="{FF2B5EF4-FFF2-40B4-BE49-F238E27FC236}">
                <a16:creationId xmlns:a16="http://schemas.microsoft.com/office/drawing/2014/main" id="{EE436C4F-A702-4443-9146-B780ACDCFA6B}"/>
              </a:ext>
            </a:extLst>
          </p:cNvPr>
          <p:cNvGrpSpPr/>
          <p:nvPr/>
        </p:nvGrpSpPr>
        <p:grpSpPr>
          <a:xfrm>
            <a:off x="3065986" y="2689814"/>
            <a:ext cx="6060028" cy="2954870"/>
            <a:chOff x="2501603" y="2689814"/>
            <a:chExt cx="6060028" cy="2954870"/>
          </a:xfrm>
        </p:grpSpPr>
        <p:sp>
          <p:nvSpPr>
            <p:cNvPr id="20" name="Rectangle 19">
              <a:extLst>
                <a:ext uri="{FF2B5EF4-FFF2-40B4-BE49-F238E27FC236}">
                  <a16:creationId xmlns:a16="http://schemas.microsoft.com/office/drawing/2014/main" id="{2F3B3BFE-CC88-4507-B178-B3D155525BDD}"/>
                </a:ext>
              </a:extLst>
            </p:cNvPr>
            <p:cNvSpPr/>
            <p:nvPr/>
          </p:nvSpPr>
          <p:spPr>
            <a:xfrm>
              <a:off x="6161033" y="2689814"/>
              <a:ext cx="2400598" cy="29548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B3D8E8-958A-4C81-AA4C-C46FC6A12910}"/>
                </a:ext>
              </a:extLst>
            </p:cNvPr>
            <p:cNvSpPr/>
            <p:nvPr/>
          </p:nvSpPr>
          <p:spPr>
            <a:xfrm>
              <a:off x="2501603" y="2689814"/>
              <a:ext cx="2400598" cy="29548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E3C3BF-A6CD-413A-BEC4-4242A0AAA8AC}"/>
                </a:ext>
              </a:extLst>
            </p:cNvPr>
            <p:cNvSpPr txBox="1"/>
            <p:nvPr/>
          </p:nvSpPr>
          <p:spPr>
            <a:xfrm>
              <a:off x="2880684" y="2836698"/>
              <a:ext cx="164243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di </a:t>
              </a:r>
              <a:r>
                <a:rPr lang="en-US" b="1" dirty="0" err="1"/>
                <a:t>chuyển</a:t>
              </a:r>
              <a:endParaRPr lang="en-US" b="1" dirty="0"/>
            </a:p>
          </p:txBody>
        </p:sp>
        <p:sp>
          <p:nvSpPr>
            <p:cNvPr id="12" name="TextBox 11">
              <a:extLst>
                <a:ext uri="{FF2B5EF4-FFF2-40B4-BE49-F238E27FC236}">
                  <a16:creationId xmlns:a16="http://schemas.microsoft.com/office/drawing/2014/main" id="{944CD35E-432B-4735-A84A-C1F5F50A6B87}"/>
                </a:ext>
              </a:extLst>
            </p:cNvPr>
            <p:cNvSpPr txBox="1"/>
            <p:nvPr/>
          </p:nvSpPr>
          <p:spPr>
            <a:xfrm>
              <a:off x="6590384" y="2836698"/>
              <a:ext cx="154189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a:t>
              </a:r>
              <a:r>
                <a:rPr lang="en-US" b="1" dirty="0" err="1"/>
                <a:t>quan</a:t>
              </a:r>
              <a:r>
                <a:rPr lang="en-US" b="1" dirty="0"/>
                <a:t> </a:t>
              </a:r>
              <a:r>
                <a:rPr lang="en-US" b="1" dirty="0" err="1"/>
                <a:t>sát</a:t>
              </a:r>
              <a:endParaRPr lang="en-US" b="1" dirty="0"/>
            </a:p>
          </p:txBody>
        </p:sp>
        <p:pic>
          <p:nvPicPr>
            <p:cNvPr id="14" name="Graphic 13" descr="Camera with solid fill">
              <a:extLst>
                <a:ext uri="{FF2B5EF4-FFF2-40B4-BE49-F238E27FC236}">
                  <a16:creationId xmlns:a16="http://schemas.microsoft.com/office/drawing/2014/main" id="{D21B9B98-4EA8-435E-80FA-B2D501ED2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4132" y="3122731"/>
              <a:ext cx="914400" cy="914400"/>
            </a:xfrm>
            <a:prstGeom prst="rect">
              <a:avLst/>
            </a:prstGeom>
          </p:spPr>
        </p:pic>
        <p:pic>
          <p:nvPicPr>
            <p:cNvPr id="16" name="Graphic 15" descr="Car with solid fill">
              <a:extLst>
                <a:ext uri="{FF2B5EF4-FFF2-40B4-BE49-F238E27FC236}">
                  <a16:creationId xmlns:a16="http://schemas.microsoft.com/office/drawing/2014/main" id="{BF7FF9DF-8F3C-4991-BBB7-BEF79CB89E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4702" y="3183429"/>
              <a:ext cx="914400" cy="914400"/>
            </a:xfrm>
            <a:prstGeom prst="rect">
              <a:avLst/>
            </a:prstGeom>
          </p:spPr>
        </p:pic>
        <p:sp>
          <p:nvSpPr>
            <p:cNvPr id="17" name="TextBox 16">
              <a:extLst>
                <a:ext uri="{FF2B5EF4-FFF2-40B4-BE49-F238E27FC236}">
                  <a16:creationId xmlns:a16="http://schemas.microsoft.com/office/drawing/2014/main" id="{FA254F40-EE7C-4E91-8D0E-F06373C2D6C7}"/>
                </a:ext>
              </a:extLst>
            </p:cNvPr>
            <p:cNvSpPr txBox="1"/>
            <p:nvPr/>
          </p:nvSpPr>
          <p:spPr>
            <a:xfrm>
              <a:off x="2566634" y="4097829"/>
              <a:ext cx="2270536" cy="646331"/>
            </a:xfrm>
            <a:prstGeom prst="rect">
              <a:avLst/>
            </a:prstGeom>
            <a:noFill/>
          </p:spPr>
          <p:txBody>
            <a:bodyPr wrap="square" rtlCol="0">
              <a:spAutoFit/>
            </a:bodyPr>
            <a:lstStyle/>
            <a:p>
              <a:r>
                <a:rPr lang="vi-VN" dirty="0">
                  <a:latin typeface="Calibri (Body)"/>
                </a:rPr>
                <a:t>Chịu trách nhiệm tìm đường đi và di chuyển</a:t>
              </a:r>
              <a:endParaRPr lang="en-US" dirty="0">
                <a:latin typeface="Calibri (Body)"/>
              </a:endParaRPr>
            </a:p>
          </p:txBody>
        </p:sp>
        <p:sp>
          <p:nvSpPr>
            <p:cNvPr id="18" name="TextBox 17">
              <a:extLst>
                <a:ext uri="{FF2B5EF4-FFF2-40B4-BE49-F238E27FC236}">
                  <a16:creationId xmlns:a16="http://schemas.microsoft.com/office/drawing/2014/main" id="{0059069E-EACD-4117-BE33-4F25527F1461}"/>
                </a:ext>
              </a:extLst>
            </p:cNvPr>
            <p:cNvSpPr txBox="1"/>
            <p:nvPr/>
          </p:nvSpPr>
          <p:spPr>
            <a:xfrm>
              <a:off x="6226064" y="4097829"/>
              <a:ext cx="2270536" cy="923330"/>
            </a:xfrm>
            <a:prstGeom prst="rect">
              <a:avLst/>
            </a:prstGeom>
            <a:noFill/>
          </p:spPr>
          <p:txBody>
            <a:bodyPr wrap="square" rtlCol="0">
              <a:spAutoFit/>
            </a:bodyPr>
            <a:lstStyle/>
            <a:p>
              <a:r>
                <a:rPr lang="vi-VN" dirty="0">
                  <a:latin typeface="Calibri (Body)"/>
                </a:rPr>
                <a:t>Chịu trách nhiệm tìm, phát hiện và phân loại các khối vuông.</a:t>
              </a:r>
              <a:endParaRPr lang="en-US" dirty="0">
                <a:latin typeface="Calibri (Body)"/>
              </a:endParaRPr>
            </a:p>
          </p:txBody>
        </p:sp>
      </p:grpSp>
    </p:spTree>
    <p:extLst>
      <p:ext uri="{BB962C8B-B14F-4D97-AF65-F5344CB8AC3E}">
        <p14:creationId xmlns:p14="http://schemas.microsoft.com/office/powerpoint/2010/main" val="118491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Double Bracket 26">
            <a:extLst>
              <a:ext uri="{FF2B5EF4-FFF2-40B4-BE49-F238E27FC236}">
                <a16:creationId xmlns:a16="http://schemas.microsoft.com/office/drawing/2014/main" id="{2CCF240C-BCE5-402D-AFB2-8624130ED9FE}"/>
              </a:ext>
            </a:extLst>
          </p:cNvPr>
          <p:cNvSpPr/>
          <p:nvPr/>
        </p:nvSpPr>
        <p:spPr>
          <a:xfrm>
            <a:off x="1009481" y="3259667"/>
            <a:ext cx="2346506" cy="2409613"/>
          </a:xfrm>
          <a:prstGeom prst="bracketPair">
            <a:avLst/>
          </a:prstGeom>
          <a:solidFill>
            <a:schemeClr val="bg1"/>
          </a:solid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164243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di </a:t>
            </a:r>
            <a:r>
              <a:rPr lang="en-US" b="1" dirty="0" err="1"/>
              <a:t>chuyển</a:t>
            </a:r>
            <a:endParaRPr lang="en-US" b="1" dirty="0"/>
          </a:p>
        </p:txBody>
      </p:sp>
      <p:sp>
        <p:nvSpPr>
          <p:cNvPr id="4" name="TextBox 3">
            <a:extLst>
              <a:ext uri="{FF2B5EF4-FFF2-40B4-BE49-F238E27FC236}">
                <a16:creationId xmlns:a16="http://schemas.microsoft.com/office/drawing/2014/main" id="{736BA0B9-BED5-4D51-8ED0-559B91B39174}"/>
              </a:ext>
            </a:extLst>
          </p:cNvPr>
          <p:cNvSpPr txBox="1"/>
          <p:nvPr/>
        </p:nvSpPr>
        <p:spPr>
          <a:xfrm>
            <a:off x="1260667" y="2173167"/>
            <a:ext cx="8824944" cy="369332"/>
          </a:xfrm>
          <a:prstGeom prst="rect">
            <a:avLst/>
          </a:prstGeom>
          <a:noFill/>
        </p:spPr>
        <p:txBody>
          <a:bodyPr wrap="square" rtlCol="0">
            <a:spAutoFit/>
          </a:bodyPr>
          <a:lstStyle/>
          <a:p>
            <a:r>
              <a:rPr lang="vi-VN" dirty="0">
                <a:latin typeface="Calibri (Body)"/>
              </a:rPr>
              <a:t>Về cơ bản Robot có cấu tạo giống với Robot dò line sử dụng vi điều khiển ESP32 WROOM32</a:t>
            </a:r>
            <a:endParaRPr lang="en-US" dirty="0">
              <a:latin typeface="Calibri (Body)"/>
            </a:endParaRPr>
          </a:p>
        </p:txBody>
      </p:sp>
      <p:pic>
        <p:nvPicPr>
          <p:cNvPr id="6" name="Picture 5">
            <a:extLst>
              <a:ext uri="{FF2B5EF4-FFF2-40B4-BE49-F238E27FC236}">
                <a16:creationId xmlns:a16="http://schemas.microsoft.com/office/drawing/2014/main" id="{A5CED836-9D63-4725-BD52-E6BC979EF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940" y="3517050"/>
            <a:ext cx="1261513" cy="1261513"/>
          </a:xfrm>
          <a:prstGeom prst="rect">
            <a:avLst/>
          </a:prstGeom>
        </p:spPr>
      </p:pic>
      <p:pic>
        <p:nvPicPr>
          <p:cNvPr id="8" name="Picture 7">
            <a:extLst>
              <a:ext uri="{FF2B5EF4-FFF2-40B4-BE49-F238E27FC236}">
                <a16:creationId xmlns:a16="http://schemas.microsoft.com/office/drawing/2014/main" id="{2DF7BEB0-4832-47BA-B895-D353B5F420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8766" y="4240166"/>
            <a:ext cx="1255565" cy="1255565"/>
          </a:xfrm>
          <a:prstGeom prst="rect">
            <a:avLst/>
          </a:prstGeom>
        </p:spPr>
      </p:pic>
      <p:pic>
        <p:nvPicPr>
          <p:cNvPr id="13" name="Picture 12">
            <a:extLst>
              <a:ext uri="{FF2B5EF4-FFF2-40B4-BE49-F238E27FC236}">
                <a16:creationId xmlns:a16="http://schemas.microsoft.com/office/drawing/2014/main" id="{D272307B-B541-4707-A665-7ABFB27BD9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8508" y="2766443"/>
            <a:ext cx="1018373" cy="1003397"/>
          </a:xfrm>
          <a:prstGeom prst="rect">
            <a:avLst/>
          </a:prstGeom>
        </p:spPr>
      </p:pic>
      <p:pic>
        <p:nvPicPr>
          <p:cNvPr id="22" name="Picture 21">
            <a:extLst>
              <a:ext uri="{FF2B5EF4-FFF2-40B4-BE49-F238E27FC236}">
                <a16:creationId xmlns:a16="http://schemas.microsoft.com/office/drawing/2014/main" id="{C0733322-4002-44D3-80EC-7FEC242D9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0271" y="5143196"/>
            <a:ext cx="1416772" cy="1228275"/>
          </a:xfrm>
          <a:prstGeom prst="rect">
            <a:avLst/>
          </a:prstGeom>
        </p:spPr>
      </p:pic>
      <p:pic>
        <p:nvPicPr>
          <p:cNvPr id="24" name="Picture 23">
            <a:extLst>
              <a:ext uri="{FF2B5EF4-FFF2-40B4-BE49-F238E27FC236}">
                <a16:creationId xmlns:a16="http://schemas.microsoft.com/office/drawing/2014/main" id="{9363ECAC-B71A-40B1-A66C-12659CCCB5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0271" y="3993784"/>
            <a:ext cx="1092418" cy="1092418"/>
          </a:xfrm>
          <a:prstGeom prst="rect">
            <a:avLst/>
          </a:prstGeom>
        </p:spPr>
      </p:pic>
      <p:pic>
        <p:nvPicPr>
          <p:cNvPr id="26" name="Picture 25">
            <a:extLst>
              <a:ext uri="{FF2B5EF4-FFF2-40B4-BE49-F238E27FC236}">
                <a16:creationId xmlns:a16="http://schemas.microsoft.com/office/drawing/2014/main" id="{3D10C6C3-CB2E-46B8-88AC-5AD4CD78C7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1533" y="2673853"/>
            <a:ext cx="1028796" cy="1028796"/>
          </a:xfrm>
          <a:prstGeom prst="rect">
            <a:avLst/>
          </a:prstGeom>
        </p:spPr>
      </p:pic>
      <p:sp>
        <p:nvSpPr>
          <p:cNvPr id="29" name="TextBox 28">
            <a:extLst>
              <a:ext uri="{FF2B5EF4-FFF2-40B4-BE49-F238E27FC236}">
                <a16:creationId xmlns:a16="http://schemas.microsoft.com/office/drawing/2014/main" id="{2C835F4E-D11B-494D-B2AB-8CDFD0265C7C}"/>
              </a:ext>
            </a:extLst>
          </p:cNvPr>
          <p:cNvSpPr txBox="1"/>
          <p:nvPr/>
        </p:nvSpPr>
        <p:spPr>
          <a:xfrm>
            <a:off x="3504612" y="3573536"/>
            <a:ext cx="786880" cy="1569660"/>
          </a:xfrm>
          <a:prstGeom prst="rect">
            <a:avLst/>
          </a:prstGeom>
          <a:noFill/>
        </p:spPr>
        <p:txBody>
          <a:bodyPr wrap="square" rtlCol="0">
            <a:spAutoFit/>
          </a:bodyPr>
          <a:lstStyle/>
          <a:p>
            <a:r>
              <a:rPr lang="en-US" sz="9600" b="1" dirty="0">
                <a:solidFill>
                  <a:srgbClr val="5B9BD5"/>
                </a:solidFill>
              </a:rPr>
              <a:t>+</a:t>
            </a:r>
          </a:p>
        </p:txBody>
      </p:sp>
      <p:sp>
        <p:nvSpPr>
          <p:cNvPr id="30" name="Left Brace 29">
            <a:extLst>
              <a:ext uri="{FF2B5EF4-FFF2-40B4-BE49-F238E27FC236}">
                <a16:creationId xmlns:a16="http://schemas.microsoft.com/office/drawing/2014/main" id="{C0779A13-4D73-4626-A167-5DD7446C4047}"/>
              </a:ext>
            </a:extLst>
          </p:cNvPr>
          <p:cNvSpPr/>
          <p:nvPr/>
        </p:nvSpPr>
        <p:spPr>
          <a:xfrm>
            <a:off x="4424571" y="2539461"/>
            <a:ext cx="378868" cy="38320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6F526427-E0AF-4C3E-A0EC-F7B69265ACC4}"/>
              </a:ext>
            </a:extLst>
          </p:cNvPr>
          <p:cNvSpPr txBox="1"/>
          <p:nvPr/>
        </p:nvSpPr>
        <p:spPr>
          <a:xfrm>
            <a:off x="6101746" y="2772753"/>
            <a:ext cx="459172" cy="830997"/>
          </a:xfrm>
          <a:prstGeom prst="rect">
            <a:avLst/>
          </a:prstGeom>
          <a:noFill/>
        </p:spPr>
        <p:txBody>
          <a:bodyPr wrap="square" rtlCol="0">
            <a:spAutoFit/>
          </a:bodyPr>
          <a:lstStyle/>
          <a:p>
            <a:r>
              <a:rPr lang="en-US" sz="4800" b="1" dirty="0">
                <a:solidFill>
                  <a:srgbClr val="5B9BD5"/>
                </a:solidFill>
              </a:rPr>
              <a:t>+</a:t>
            </a:r>
          </a:p>
        </p:txBody>
      </p:sp>
      <p:sp>
        <p:nvSpPr>
          <p:cNvPr id="32" name="TextBox 31">
            <a:extLst>
              <a:ext uri="{FF2B5EF4-FFF2-40B4-BE49-F238E27FC236}">
                <a16:creationId xmlns:a16="http://schemas.microsoft.com/office/drawing/2014/main" id="{C2B3EB2A-B6BE-421F-B955-286164BA5361}"/>
              </a:ext>
            </a:extLst>
          </p:cNvPr>
          <p:cNvSpPr txBox="1"/>
          <p:nvPr/>
        </p:nvSpPr>
        <p:spPr>
          <a:xfrm>
            <a:off x="6096000" y="4366404"/>
            <a:ext cx="3744453" cy="584775"/>
          </a:xfrm>
          <a:prstGeom prst="rect">
            <a:avLst/>
          </a:prstGeom>
          <a:noFill/>
        </p:spPr>
        <p:txBody>
          <a:bodyPr wrap="square" rtlCol="0">
            <a:spAutoFit/>
          </a:bodyPr>
          <a:lstStyle/>
          <a:p>
            <a:r>
              <a:rPr lang="vi-VN" sz="1600" dirty="0">
                <a:latin typeface="Calibri (Body)"/>
              </a:rPr>
              <a:t>Cảm biến màu sắc TSC230 để xác định vị trí của Robot trên đoạn đường nào.</a:t>
            </a:r>
            <a:endParaRPr lang="en-US" sz="1600" dirty="0">
              <a:latin typeface="Calibri (Body)"/>
            </a:endParaRPr>
          </a:p>
        </p:txBody>
      </p:sp>
      <p:sp>
        <p:nvSpPr>
          <p:cNvPr id="33" name="TextBox 32">
            <a:extLst>
              <a:ext uri="{FF2B5EF4-FFF2-40B4-BE49-F238E27FC236}">
                <a16:creationId xmlns:a16="http://schemas.microsoft.com/office/drawing/2014/main" id="{4FAA5839-6C55-4980-A2B5-0875EFAC63B5}"/>
              </a:ext>
            </a:extLst>
          </p:cNvPr>
          <p:cNvSpPr txBox="1"/>
          <p:nvPr/>
        </p:nvSpPr>
        <p:spPr>
          <a:xfrm>
            <a:off x="6341158" y="5427655"/>
            <a:ext cx="3744453" cy="830997"/>
          </a:xfrm>
          <a:prstGeom prst="rect">
            <a:avLst/>
          </a:prstGeom>
          <a:noFill/>
        </p:spPr>
        <p:txBody>
          <a:bodyPr wrap="square" rtlCol="0">
            <a:spAutoFit/>
          </a:bodyPr>
          <a:lstStyle/>
          <a:p>
            <a:r>
              <a:rPr lang="vi-VN" sz="1600" dirty="0">
                <a:latin typeface="Calibri (Body)"/>
              </a:rPr>
              <a:t>Cảm biến gia tốc MPU6050 để xác định góc quay của Robot. Đây là dữ liệu sẽ giúp cho Robot tìm được đường đi đến các khu vực.</a:t>
            </a:r>
            <a:endParaRPr lang="en-US" sz="1600" dirty="0">
              <a:latin typeface="Calibri (Body)"/>
            </a:endParaRPr>
          </a:p>
        </p:txBody>
      </p:sp>
      <p:sp>
        <p:nvSpPr>
          <p:cNvPr id="34" name="TextBox 33">
            <a:extLst>
              <a:ext uri="{FF2B5EF4-FFF2-40B4-BE49-F238E27FC236}">
                <a16:creationId xmlns:a16="http://schemas.microsoft.com/office/drawing/2014/main" id="{054B4B6D-FBE2-425B-984A-FC72890030F6}"/>
              </a:ext>
            </a:extLst>
          </p:cNvPr>
          <p:cNvSpPr txBox="1"/>
          <p:nvPr/>
        </p:nvSpPr>
        <p:spPr>
          <a:xfrm>
            <a:off x="7850443" y="3029564"/>
            <a:ext cx="2125478" cy="338554"/>
          </a:xfrm>
          <a:prstGeom prst="rect">
            <a:avLst/>
          </a:prstGeom>
          <a:noFill/>
        </p:spPr>
        <p:txBody>
          <a:bodyPr wrap="square" rtlCol="0">
            <a:spAutoFit/>
          </a:bodyPr>
          <a:lstStyle/>
          <a:p>
            <a:r>
              <a:rPr lang="en-US" sz="1600" dirty="0" err="1">
                <a:latin typeface="Calibri (Body)"/>
              </a:rPr>
              <a:t>Gắp</a:t>
            </a:r>
            <a:r>
              <a:rPr lang="en-US" sz="1600" dirty="0">
                <a:latin typeface="Calibri (Body)"/>
              </a:rPr>
              <a:t> </a:t>
            </a:r>
            <a:r>
              <a:rPr lang="en-US" sz="1600" dirty="0" err="1">
                <a:latin typeface="Calibri (Body)"/>
              </a:rPr>
              <a:t>thả</a:t>
            </a:r>
            <a:r>
              <a:rPr lang="en-US" sz="1600" dirty="0">
                <a:latin typeface="Calibri (Body)"/>
              </a:rPr>
              <a:t> </a:t>
            </a:r>
            <a:r>
              <a:rPr lang="en-US" sz="1600" dirty="0" err="1">
                <a:latin typeface="Calibri (Body)"/>
              </a:rPr>
              <a:t>các</a:t>
            </a:r>
            <a:r>
              <a:rPr lang="en-US" sz="1600" dirty="0">
                <a:latin typeface="Calibri (Body)"/>
              </a:rPr>
              <a:t> </a:t>
            </a:r>
            <a:r>
              <a:rPr lang="en-US" sz="1600" dirty="0" err="1">
                <a:latin typeface="Calibri (Body)"/>
              </a:rPr>
              <a:t>khối</a:t>
            </a:r>
            <a:r>
              <a:rPr lang="en-US" sz="1600" dirty="0">
                <a:latin typeface="Calibri (Body)"/>
              </a:rPr>
              <a:t> </a:t>
            </a:r>
            <a:r>
              <a:rPr lang="en-US" sz="1600" dirty="0" err="1">
                <a:latin typeface="Calibri (Body)"/>
              </a:rPr>
              <a:t>vuông</a:t>
            </a:r>
            <a:endParaRPr lang="en-US" sz="1600" dirty="0">
              <a:latin typeface="Calibri (Body)"/>
            </a:endParaRPr>
          </a:p>
        </p:txBody>
      </p:sp>
    </p:spTree>
    <p:extLst>
      <p:ext uri="{BB962C8B-B14F-4D97-AF65-F5344CB8AC3E}">
        <p14:creationId xmlns:p14="http://schemas.microsoft.com/office/powerpoint/2010/main" val="351537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1541897"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en-US" b="1" dirty="0" err="1"/>
              <a:t>Phần</a:t>
            </a:r>
            <a:r>
              <a:rPr lang="en-US" b="1" dirty="0"/>
              <a:t> </a:t>
            </a:r>
            <a:r>
              <a:rPr lang="en-US" b="1" dirty="0" err="1"/>
              <a:t>quan</a:t>
            </a:r>
            <a:r>
              <a:rPr lang="en-US" b="1" dirty="0"/>
              <a:t> </a:t>
            </a:r>
            <a:r>
              <a:rPr lang="en-US" b="1" dirty="0" err="1"/>
              <a:t>sát</a:t>
            </a:r>
            <a:endParaRPr lang="en-US" b="1" dirty="0"/>
          </a:p>
        </p:txBody>
      </p:sp>
      <p:pic>
        <p:nvPicPr>
          <p:cNvPr id="5" name="Picture 4">
            <a:extLst>
              <a:ext uri="{FF2B5EF4-FFF2-40B4-BE49-F238E27FC236}">
                <a16:creationId xmlns:a16="http://schemas.microsoft.com/office/drawing/2014/main" id="{A4DEB037-0208-413B-A368-0CD7C77F1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3356" y="3734637"/>
            <a:ext cx="1651511" cy="1651511"/>
          </a:xfrm>
          <a:prstGeom prst="rect">
            <a:avLst/>
          </a:prstGeom>
        </p:spPr>
      </p:pic>
      <p:pic>
        <p:nvPicPr>
          <p:cNvPr id="7" name="Picture 6">
            <a:extLst>
              <a:ext uri="{FF2B5EF4-FFF2-40B4-BE49-F238E27FC236}">
                <a16:creationId xmlns:a16="http://schemas.microsoft.com/office/drawing/2014/main" id="{6670780F-508C-4B0F-BFDA-ACBA1BCAE3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1500" y="3641270"/>
            <a:ext cx="1569660" cy="1569660"/>
          </a:xfrm>
          <a:prstGeom prst="rect">
            <a:avLst/>
          </a:prstGeom>
        </p:spPr>
      </p:pic>
      <p:sp>
        <p:nvSpPr>
          <p:cNvPr id="8" name="TextBox 7">
            <a:extLst>
              <a:ext uri="{FF2B5EF4-FFF2-40B4-BE49-F238E27FC236}">
                <a16:creationId xmlns:a16="http://schemas.microsoft.com/office/drawing/2014/main" id="{C9E89FA8-47F9-487D-BC34-134B08900EE8}"/>
              </a:ext>
            </a:extLst>
          </p:cNvPr>
          <p:cNvSpPr txBox="1"/>
          <p:nvPr/>
        </p:nvSpPr>
        <p:spPr>
          <a:xfrm>
            <a:off x="4316230" y="3641270"/>
            <a:ext cx="786880" cy="1569660"/>
          </a:xfrm>
          <a:prstGeom prst="rect">
            <a:avLst/>
          </a:prstGeom>
          <a:noFill/>
        </p:spPr>
        <p:txBody>
          <a:bodyPr wrap="square" rtlCol="0">
            <a:spAutoFit/>
          </a:bodyPr>
          <a:lstStyle/>
          <a:p>
            <a:r>
              <a:rPr lang="en-US" sz="9600" b="1" dirty="0">
                <a:solidFill>
                  <a:srgbClr val="5B9BD5"/>
                </a:solidFill>
              </a:rPr>
              <a: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68B797-7B38-43B9-BD77-EFF8DE2CD0BB}"/>
                  </a:ext>
                </a:extLst>
              </p:cNvPr>
              <p:cNvSpPr txBox="1"/>
              <p:nvPr/>
            </p:nvSpPr>
            <p:spPr>
              <a:xfrm>
                <a:off x="1260667" y="2293400"/>
                <a:ext cx="9161800" cy="923330"/>
              </a:xfrm>
              <a:prstGeom prst="rect">
                <a:avLst/>
              </a:prstGeom>
              <a:noFill/>
            </p:spPr>
            <p:txBody>
              <a:bodyPr wrap="square">
                <a:spAutoFit/>
              </a:bodyPr>
              <a:lstStyle/>
              <a:p>
                <a:r>
                  <a:rPr lang="en-US" dirty="0"/>
                  <a:t>Cấu </a:t>
                </a:r>
                <a:r>
                  <a:rPr lang="en-US" dirty="0" err="1"/>
                  <a:t>tạo</a:t>
                </a:r>
                <a:r>
                  <a:rPr lang="en-US" dirty="0"/>
                  <a:t> bao </a:t>
                </a:r>
                <a:r>
                  <a:rPr lang="en-US" dirty="0" err="1"/>
                  <a:t>gồm</a:t>
                </a:r>
                <a:r>
                  <a:rPr lang="en-US" dirty="0"/>
                  <a:t> Module ESP32 CAM </a:t>
                </a:r>
                <a:r>
                  <a:rPr lang="en-US" dirty="0" err="1"/>
                  <a:t>chịu</a:t>
                </a:r>
                <a:r>
                  <a:rPr lang="en-US" dirty="0"/>
                  <a:t> </a:t>
                </a:r>
                <a:r>
                  <a:rPr lang="en-US" dirty="0" err="1"/>
                  <a:t>trách</a:t>
                </a:r>
                <a:r>
                  <a:rPr lang="en-US" dirty="0"/>
                  <a:t> </a:t>
                </a:r>
                <a:r>
                  <a:rPr lang="en-US" dirty="0" err="1"/>
                  <a:t>nhiệm</a:t>
                </a:r>
                <a:r>
                  <a:rPr lang="en-US" dirty="0"/>
                  <a:t> </a:t>
                </a:r>
                <a:r>
                  <a:rPr lang="en-US" dirty="0" err="1"/>
                  <a:t>phát</a:t>
                </a:r>
                <a:r>
                  <a:rPr lang="en-US" dirty="0"/>
                  <a:t> </a:t>
                </a:r>
                <a:r>
                  <a:rPr lang="en-US" dirty="0" err="1"/>
                  <a:t>hiện</a:t>
                </a:r>
                <a:r>
                  <a:rPr lang="en-US" dirty="0"/>
                  <a:t>, </a:t>
                </a:r>
                <a:r>
                  <a:rPr lang="en-US" dirty="0" err="1"/>
                  <a:t>nhận</a:t>
                </a:r>
                <a:r>
                  <a:rPr lang="en-US" dirty="0"/>
                  <a:t> </a:t>
                </a:r>
                <a:r>
                  <a:rPr lang="en-US" dirty="0" err="1"/>
                  <a:t>diện</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khối</a:t>
                </a:r>
                <a:r>
                  <a:rPr lang="en-US" dirty="0"/>
                  <a:t> </a:t>
                </a:r>
                <a:r>
                  <a:rPr lang="en-US" dirty="0" err="1"/>
                  <a:t>vuông</a:t>
                </a:r>
                <a:r>
                  <a:rPr lang="en-US" dirty="0"/>
                  <a:t>. </a:t>
                </a:r>
                <a:r>
                  <a:rPr lang="en-US" dirty="0" err="1"/>
                  <a:t>Nó</a:t>
                </a:r>
                <a:r>
                  <a:rPr lang="en-US" dirty="0"/>
                  <a:t> </a:t>
                </a:r>
                <a:r>
                  <a:rPr lang="en-US" dirty="0" err="1"/>
                  <a:t>sẽ</a:t>
                </a:r>
                <a:r>
                  <a:rPr lang="en-US" dirty="0"/>
                  <a:t> </a:t>
                </a:r>
                <a:r>
                  <a:rPr lang="en-US" dirty="0" err="1"/>
                  <a:t>được</a:t>
                </a:r>
                <a:r>
                  <a:rPr lang="en-US" dirty="0"/>
                  <a:t> </a:t>
                </a:r>
                <a:r>
                  <a:rPr lang="en-US" dirty="0" err="1"/>
                  <a:t>gắn</a:t>
                </a:r>
                <a:r>
                  <a:rPr lang="en-US" dirty="0"/>
                  <a:t> </a:t>
                </a:r>
                <a:r>
                  <a:rPr lang="en-US" dirty="0" err="1"/>
                  <a:t>lên</a:t>
                </a:r>
                <a:r>
                  <a:rPr lang="en-US" dirty="0"/>
                  <a:t> 1 servo </a:t>
                </a:r>
                <a:r>
                  <a:rPr lang="en-US" dirty="0" err="1"/>
                  <a:t>có</a:t>
                </a:r>
                <a:r>
                  <a:rPr lang="en-US" dirty="0"/>
                  <a:t> </a:t>
                </a:r>
                <a:r>
                  <a:rPr lang="en-US" dirty="0" err="1"/>
                  <a:t>góc</a:t>
                </a:r>
                <a:r>
                  <a:rPr lang="en-US" dirty="0"/>
                  <a:t> quay </a:t>
                </a:r>
                <a:r>
                  <a:rPr lang="en-US" dirty="0" err="1"/>
                  <a:t>từ</a:t>
                </a:r>
                <a:r>
                  <a:rPr lang="en-US" dirty="0"/>
                  <a:t> </a:t>
                </a:r>
                <a14:m>
                  <m:oMath xmlns:m="http://schemas.openxmlformats.org/officeDocument/2006/math">
                    <m:r>
                      <a:rPr lang="en-US" i="1" dirty="0" smtClean="0">
                        <a:latin typeface="Cambria Math" panose="02040503050406030204" pitchFamily="18" charset="0"/>
                      </a:rPr>
                      <m:t>−90</m:t>
                    </m:r>
                    <m:r>
                      <a:rPr lang="en-US" b="0" i="1" dirty="0" smtClean="0">
                        <a:latin typeface="Cambria Math" panose="02040503050406030204" pitchFamily="18" charset="0"/>
                      </a:rPr>
                      <m:t>°→</m:t>
                    </m:r>
                    <m:r>
                      <a:rPr lang="en-US" i="1" dirty="0" smtClean="0">
                        <a:latin typeface="Cambria Math" panose="02040503050406030204" pitchFamily="18" charset="0"/>
                      </a:rPr>
                      <m:t> 90</m:t>
                    </m:r>
                    <m:r>
                      <a:rPr lang="en-US" b="0" i="1" dirty="0" smtClean="0">
                        <a:latin typeface="Cambria Math" panose="02040503050406030204" pitchFamily="18" charset="0"/>
                      </a:rPr>
                      <m:t>°</m:t>
                    </m:r>
                  </m:oMath>
                </a14:m>
                <a:r>
                  <a:rPr lang="en-US" dirty="0"/>
                  <a:t>. Servo </a:t>
                </a:r>
                <a:r>
                  <a:rPr lang="en-US" dirty="0" err="1"/>
                  <a:t>sẽ</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xoay</a:t>
                </a:r>
                <a:r>
                  <a:rPr lang="en-US" dirty="0"/>
                  <a:t> camera </a:t>
                </a:r>
                <a:r>
                  <a:rPr lang="en-US" dirty="0" err="1"/>
                  <a:t>để</a:t>
                </a:r>
                <a:r>
                  <a:rPr lang="en-US" dirty="0"/>
                  <a:t> </a:t>
                </a:r>
                <a:r>
                  <a:rPr lang="en-US" dirty="0" err="1"/>
                  <a:t>tìm</a:t>
                </a:r>
                <a:r>
                  <a:rPr lang="en-US" dirty="0"/>
                  <a:t> </a:t>
                </a:r>
                <a:r>
                  <a:rPr lang="en-US" dirty="0" err="1"/>
                  <a:t>các</a:t>
                </a:r>
                <a:r>
                  <a:rPr lang="en-US" dirty="0"/>
                  <a:t> </a:t>
                </a:r>
                <a:r>
                  <a:rPr lang="en-US" dirty="0" err="1"/>
                  <a:t>sản</a:t>
                </a:r>
                <a:r>
                  <a:rPr lang="en-US" dirty="0"/>
                  <a:t> </a:t>
                </a:r>
                <a:r>
                  <a:rPr lang="en-US" dirty="0" err="1"/>
                  <a:t>phẩm</a:t>
                </a:r>
                <a:r>
                  <a:rPr lang="en-US" dirty="0"/>
                  <a:t>.</a:t>
                </a:r>
              </a:p>
            </p:txBody>
          </p:sp>
        </mc:Choice>
        <mc:Fallback>
          <p:sp>
            <p:nvSpPr>
              <p:cNvPr id="10" name="TextBox 9">
                <a:extLst>
                  <a:ext uri="{FF2B5EF4-FFF2-40B4-BE49-F238E27FC236}">
                    <a16:creationId xmlns:a16="http://schemas.microsoft.com/office/drawing/2014/main" id="{CA68B797-7B38-43B9-BD77-EFF8DE2CD0BB}"/>
                  </a:ext>
                </a:extLst>
              </p:cNvPr>
              <p:cNvSpPr txBox="1">
                <a:spLocks noRot="1" noChangeAspect="1" noMove="1" noResize="1" noEditPoints="1" noAdjustHandles="1" noChangeArrowheads="1" noChangeShapeType="1" noTextEdit="1"/>
              </p:cNvSpPr>
              <p:nvPr/>
            </p:nvSpPr>
            <p:spPr>
              <a:xfrm>
                <a:off x="1260667" y="2293400"/>
                <a:ext cx="9161800" cy="923330"/>
              </a:xfrm>
              <a:prstGeom prst="rect">
                <a:avLst/>
              </a:prstGeom>
              <a:blipFill>
                <a:blip r:embed="rId5"/>
                <a:stretch>
                  <a:fillRect l="-599" t="-3289" b="-92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400B9603-6434-4EF2-AE74-C048AF965D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5872"/>
          <a:stretch/>
        </p:blipFill>
        <p:spPr>
          <a:xfrm>
            <a:off x="8260592" y="3328820"/>
            <a:ext cx="1721609" cy="219456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FD55D94-D606-429C-9B2C-C7F30DB806B0}"/>
                  </a:ext>
                </a:extLst>
              </p:cNvPr>
              <p:cNvSpPr txBox="1"/>
              <p:nvPr/>
            </p:nvSpPr>
            <p:spPr>
              <a:xfrm>
                <a:off x="7024202" y="3872102"/>
                <a:ext cx="1083951" cy="110799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6600" b="1" i="1" smtClean="0">
                          <a:solidFill>
                            <a:srgbClr val="5B9BD5"/>
                          </a:solidFill>
                          <a:latin typeface="Cambria Math" panose="02040503050406030204" pitchFamily="18" charset="0"/>
                        </a:rPr>
                        <m:t>→</m:t>
                      </m:r>
                    </m:oMath>
                  </m:oMathPara>
                </a14:m>
                <a:endParaRPr lang="en-US" sz="6600" b="1" dirty="0">
                  <a:solidFill>
                    <a:srgbClr val="5B9BD5"/>
                  </a:solidFill>
                </a:endParaRPr>
              </a:p>
            </p:txBody>
          </p:sp>
        </mc:Choice>
        <mc:Fallback>
          <p:sp>
            <p:nvSpPr>
              <p:cNvPr id="13" name="TextBox 12">
                <a:extLst>
                  <a:ext uri="{FF2B5EF4-FFF2-40B4-BE49-F238E27FC236}">
                    <a16:creationId xmlns:a16="http://schemas.microsoft.com/office/drawing/2014/main" id="{4FD55D94-D606-429C-9B2C-C7F30DB806B0}"/>
                  </a:ext>
                </a:extLst>
              </p:cNvPr>
              <p:cNvSpPr txBox="1">
                <a:spLocks noRot="1" noChangeAspect="1" noMove="1" noResize="1" noEditPoints="1" noAdjustHandles="1" noChangeArrowheads="1" noChangeShapeType="1" noTextEdit="1"/>
              </p:cNvSpPr>
              <p:nvPr/>
            </p:nvSpPr>
            <p:spPr>
              <a:xfrm>
                <a:off x="7024202" y="3872102"/>
                <a:ext cx="1083951" cy="110799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478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3951723"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vi-VN" b="1" dirty="0"/>
              <a:t>Phương thức giao tiếp của 2 phần</a:t>
            </a:r>
            <a:endParaRPr lang="en-US" b="1" dirty="0"/>
          </a:p>
        </p:txBody>
      </p:sp>
      <p:sp>
        <p:nvSpPr>
          <p:cNvPr id="10" name="TextBox 9">
            <a:extLst>
              <a:ext uri="{FF2B5EF4-FFF2-40B4-BE49-F238E27FC236}">
                <a16:creationId xmlns:a16="http://schemas.microsoft.com/office/drawing/2014/main" id="{CA68B797-7B38-43B9-BD77-EFF8DE2CD0BB}"/>
              </a:ext>
            </a:extLst>
          </p:cNvPr>
          <p:cNvSpPr txBox="1"/>
          <p:nvPr/>
        </p:nvSpPr>
        <p:spPr>
          <a:xfrm>
            <a:off x="1133667" y="2241809"/>
            <a:ext cx="3819332" cy="1200329"/>
          </a:xfrm>
          <a:prstGeom prst="rect">
            <a:avLst/>
          </a:prstGeom>
          <a:noFill/>
        </p:spPr>
        <p:txBody>
          <a:bodyPr wrap="square">
            <a:spAutoFit/>
          </a:bodyPr>
          <a:lstStyle/>
          <a:p>
            <a:r>
              <a:rPr lang="vi-VN" dirty="0">
                <a:latin typeface="Calibri (Body)"/>
              </a:rPr>
              <a:t>Phần Di chuyển sẽ gửi thông tin về Màu line hiện tại mà Robot đang đứng và thông tin trạng thái của đầu gắp rằng có đang gắp sản phẩm hay không. </a:t>
            </a:r>
            <a:endParaRPr lang="en-US" dirty="0">
              <a:latin typeface="Calibri (Body)"/>
            </a:endParaRPr>
          </a:p>
        </p:txBody>
      </p:sp>
      <p:pic>
        <p:nvPicPr>
          <p:cNvPr id="9" name="Picture 8">
            <a:extLst>
              <a:ext uri="{FF2B5EF4-FFF2-40B4-BE49-F238E27FC236}">
                <a16:creationId xmlns:a16="http://schemas.microsoft.com/office/drawing/2014/main" id="{CDF2361A-CA77-4A37-B8DF-A1CE54E74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2514283"/>
            <a:ext cx="5604934" cy="264024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D3093D1-3AEB-4F4F-9EF5-8B59C4FF7909}"/>
                  </a:ext>
                </a:extLst>
              </p:cNvPr>
              <p:cNvSpPr txBox="1"/>
              <p:nvPr/>
            </p:nvSpPr>
            <p:spPr>
              <a:xfrm>
                <a:off x="1133667" y="3559670"/>
                <a:ext cx="3819332" cy="2308324"/>
              </a:xfrm>
              <a:prstGeom prst="rect">
                <a:avLst/>
              </a:prstGeom>
              <a:noFill/>
            </p:spPr>
            <p:txBody>
              <a:bodyPr wrap="square">
                <a:spAutoFit/>
              </a:bodyPr>
              <a:lstStyle/>
              <a:p>
                <a:r>
                  <a:rPr lang="vi-VN" dirty="0">
                    <a:latin typeface="Calibri (Body)"/>
                  </a:rPr>
                  <a:t>Đồng thời Robot cũng có thể nhận được thông tin về vị trí của các khối vuông trên khung hình nếu có để xác định tuyến đường đi. Ngược lại nếu không phát hiện được bất cứ khối vuông nào thì Robot sẽ xoay </a:t>
                </a:r>
                <a14:m>
                  <m:oMath xmlns:m="http://schemas.openxmlformats.org/officeDocument/2006/math">
                    <m:r>
                      <a:rPr lang="vi-VN" i="1" dirty="0">
                        <a:latin typeface="Cambria Math" panose="02040503050406030204" pitchFamily="18" charset="0"/>
                      </a:rPr>
                      <m:t>45 </m:t>
                    </m:r>
                    <m:r>
                      <a:rPr lang="vi-VN" i="1" dirty="0" smtClean="0">
                        <a:latin typeface="Cambria Math" panose="02040503050406030204" pitchFamily="18" charset="0"/>
                      </a:rPr>
                      <m:t>°</m:t>
                    </m:r>
                    <m:r>
                      <a:rPr lang="vi-VN" i="1" dirty="0">
                        <a:latin typeface="Cambria Math" panose="02040503050406030204" pitchFamily="18" charset="0"/>
                      </a:rPr>
                      <m:t> </m:t>
                    </m:r>
                  </m:oMath>
                </a14:m>
                <a:r>
                  <a:rPr lang="vi-VN" dirty="0">
                    <a:latin typeface="Calibri (Body)"/>
                  </a:rPr>
                  <a:t>để hổ trợ camera tìm kiếm các khối vuông.</a:t>
                </a:r>
                <a:endParaRPr lang="en-US" dirty="0"/>
              </a:p>
            </p:txBody>
          </p:sp>
        </mc:Choice>
        <mc:Fallback>
          <p:sp>
            <p:nvSpPr>
              <p:cNvPr id="16" name="TextBox 15">
                <a:extLst>
                  <a:ext uri="{FF2B5EF4-FFF2-40B4-BE49-F238E27FC236}">
                    <a16:creationId xmlns:a16="http://schemas.microsoft.com/office/drawing/2014/main" id="{3D3093D1-3AEB-4F4F-9EF5-8B59C4FF7909}"/>
                  </a:ext>
                </a:extLst>
              </p:cNvPr>
              <p:cNvSpPr txBox="1">
                <a:spLocks noRot="1" noChangeAspect="1" noMove="1" noResize="1" noEditPoints="1" noAdjustHandles="1" noChangeArrowheads="1" noChangeShapeType="1" noTextEdit="1"/>
              </p:cNvSpPr>
              <p:nvPr/>
            </p:nvSpPr>
            <p:spPr>
              <a:xfrm>
                <a:off x="1133667" y="3559670"/>
                <a:ext cx="3819332" cy="2308324"/>
              </a:xfrm>
              <a:prstGeom prst="rect">
                <a:avLst/>
              </a:prstGeom>
              <a:blipFill>
                <a:blip r:embed="rId4"/>
                <a:stretch>
                  <a:fillRect l="-1438" t="-1583" b="-3166"/>
                </a:stretch>
              </a:blipFill>
            </p:spPr>
            <p:txBody>
              <a:bodyPr/>
              <a:lstStyle/>
              <a:p>
                <a:r>
                  <a:rPr lang="en-US">
                    <a:noFill/>
                  </a:rPr>
                  <a:t> </a:t>
                </a:r>
              </a:p>
            </p:txBody>
          </p:sp>
        </mc:Fallback>
      </mc:AlternateContent>
    </p:spTree>
    <p:extLst>
      <p:ext uri="{BB962C8B-B14F-4D97-AF65-F5344CB8AC3E}">
        <p14:creationId xmlns:p14="http://schemas.microsoft.com/office/powerpoint/2010/main" val="271247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1. </a:t>
            </a:r>
            <a:r>
              <a:rPr lang="en-US" dirty="0" err="1">
                <a:latin typeface="+mn-lt"/>
              </a:rPr>
              <a:t>Tổng</a:t>
            </a:r>
            <a:r>
              <a:rPr lang="en-US" dirty="0">
                <a:latin typeface="+mn-lt"/>
              </a:rPr>
              <a:t> </a:t>
            </a:r>
            <a:r>
              <a:rPr lang="en-US" dirty="0" err="1">
                <a:latin typeface="+mn-lt"/>
              </a:rPr>
              <a:t>quan</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Tổng</a:t>
            </a:r>
            <a:r>
              <a:rPr lang="en-US" dirty="0"/>
              <a:t> </a:t>
            </a:r>
            <a:r>
              <a:rPr lang="en-US" dirty="0" err="1"/>
              <a:t>quan</a:t>
            </a:r>
            <a:r>
              <a:rPr lang="en-US" dirty="0"/>
              <a:t> </a:t>
            </a:r>
            <a:r>
              <a:rPr lang="en-US" dirty="0" err="1"/>
              <a:t>về</a:t>
            </a:r>
            <a:r>
              <a:rPr lang="en-US" dirty="0"/>
              <a:t> </a:t>
            </a:r>
            <a:r>
              <a:rPr lang="en-US" dirty="0" err="1"/>
              <a:t>lĩnh</a:t>
            </a:r>
            <a:r>
              <a:rPr lang="en-US" dirty="0"/>
              <a:t> </a:t>
            </a:r>
            <a:r>
              <a:rPr lang="en-US" dirty="0" err="1"/>
              <a:t>vực</a:t>
            </a:r>
            <a:r>
              <a:rPr lang="en-US" dirty="0"/>
              <a:t> Robot </a:t>
            </a:r>
            <a:r>
              <a:rPr lang="en-US" dirty="0" err="1"/>
              <a:t>phân</a:t>
            </a:r>
            <a:r>
              <a:rPr lang="en-US" dirty="0"/>
              <a:t> </a:t>
            </a:r>
            <a:r>
              <a:rPr lang="en-US" dirty="0" err="1"/>
              <a:t>loại</a:t>
            </a:r>
            <a:r>
              <a:rPr lang="en-US" dirty="0"/>
              <a:t> </a:t>
            </a:r>
            <a:r>
              <a:rPr lang="en-US" dirty="0" err="1"/>
              <a:t>sản</a:t>
            </a:r>
            <a:r>
              <a:rPr lang="en-US" dirty="0"/>
              <a:t> </a:t>
            </a:r>
            <a:r>
              <a:rPr lang="en-US" dirty="0" err="1"/>
              <a:t>phẩm</a:t>
            </a:r>
            <a:endParaRPr lang="en-US" dirty="0"/>
          </a:p>
        </p:txBody>
      </p:sp>
    </p:spTree>
    <p:extLst>
      <p:ext uri="{BB962C8B-B14F-4D97-AF65-F5344CB8AC3E}">
        <p14:creationId xmlns:p14="http://schemas.microsoft.com/office/powerpoint/2010/main" val="3401815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85E2-DC79-4988-98B7-30BB6FEBF308}"/>
              </a:ext>
            </a:extLst>
          </p:cNvPr>
          <p:cNvSpPr>
            <a:spLocks noGrp="1"/>
          </p:cNvSpPr>
          <p:nvPr>
            <p:ph type="title"/>
          </p:nvPr>
        </p:nvSpPr>
        <p:spPr>
          <a:xfrm>
            <a:off x="838200" y="241485"/>
            <a:ext cx="10515600" cy="1325563"/>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giải</a:t>
            </a:r>
            <a:r>
              <a:rPr lang="en-US" dirty="0">
                <a:latin typeface="+mn-lt"/>
              </a:rPr>
              <a:t> </a:t>
            </a:r>
            <a:r>
              <a:rPr lang="en-US" dirty="0" err="1">
                <a:latin typeface="+mn-lt"/>
              </a:rPr>
              <a:t>pháp</a:t>
            </a:r>
            <a:endParaRPr lang="en-US" dirty="0">
              <a:latin typeface="+mn-lt"/>
            </a:endParaRPr>
          </a:p>
        </p:txBody>
      </p:sp>
      <p:sp>
        <p:nvSpPr>
          <p:cNvPr id="3" name="TextBox 2">
            <a:extLst>
              <a:ext uri="{FF2B5EF4-FFF2-40B4-BE49-F238E27FC236}">
                <a16:creationId xmlns:a16="http://schemas.microsoft.com/office/drawing/2014/main" id="{120AC32C-2DC3-4BFB-A822-6698AE1BE7DF}"/>
              </a:ext>
            </a:extLst>
          </p:cNvPr>
          <p:cNvSpPr txBox="1"/>
          <p:nvPr/>
        </p:nvSpPr>
        <p:spPr>
          <a:xfrm>
            <a:off x="838200" y="1188720"/>
            <a:ext cx="4683846" cy="461665"/>
          </a:xfrm>
          <a:prstGeom prst="rect">
            <a:avLst/>
          </a:prstGeom>
          <a:noFill/>
        </p:spPr>
        <p:txBody>
          <a:bodyPr wrap="none" rtlCol="0">
            <a:spAutoFit/>
          </a:bodyPr>
          <a:lstStyle/>
          <a:p>
            <a:r>
              <a:rPr lang="en-US" sz="2400" b="1" dirty="0"/>
              <a:t>3. </a:t>
            </a:r>
            <a:r>
              <a:rPr lang="en-US" sz="2400" b="1" dirty="0" err="1"/>
              <a:t>Tích</a:t>
            </a:r>
            <a:r>
              <a:rPr lang="en-US" sz="2400" b="1" dirty="0"/>
              <a:t> </a:t>
            </a:r>
            <a:r>
              <a:rPr lang="en-US" sz="2400" b="1" dirty="0" err="1"/>
              <a:t>hợp</a:t>
            </a:r>
            <a:r>
              <a:rPr lang="en-US" sz="2400" b="1" dirty="0"/>
              <a:t> </a:t>
            </a:r>
            <a:r>
              <a:rPr lang="en-US" sz="2400" b="1" dirty="0" err="1"/>
              <a:t>các</a:t>
            </a:r>
            <a:r>
              <a:rPr lang="en-US" sz="2400" b="1" dirty="0"/>
              <a:t> </a:t>
            </a:r>
            <a:r>
              <a:rPr lang="en-US" sz="2400" b="1" dirty="0" err="1"/>
              <a:t>giải</a:t>
            </a:r>
            <a:r>
              <a:rPr lang="en-US" sz="2400" b="1" dirty="0"/>
              <a:t> </a:t>
            </a:r>
            <a:r>
              <a:rPr lang="en-US" sz="2400" b="1" dirty="0" err="1"/>
              <a:t>pháp</a:t>
            </a:r>
            <a:r>
              <a:rPr lang="en-US" sz="2400" b="1" dirty="0"/>
              <a:t> </a:t>
            </a:r>
            <a:r>
              <a:rPr lang="en-US" sz="2400" b="1" dirty="0" err="1"/>
              <a:t>vào</a:t>
            </a:r>
            <a:r>
              <a:rPr lang="en-US" sz="2400" b="1" dirty="0"/>
              <a:t> Robot</a:t>
            </a:r>
          </a:p>
        </p:txBody>
      </p:sp>
      <p:sp>
        <p:nvSpPr>
          <p:cNvPr id="11" name="TextBox 10">
            <a:extLst>
              <a:ext uri="{FF2B5EF4-FFF2-40B4-BE49-F238E27FC236}">
                <a16:creationId xmlns:a16="http://schemas.microsoft.com/office/drawing/2014/main" id="{00E3C3BF-A6CD-413A-BEC4-4242A0AAA8AC}"/>
              </a:ext>
            </a:extLst>
          </p:cNvPr>
          <p:cNvSpPr txBox="1"/>
          <p:nvPr/>
        </p:nvSpPr>
        <p:spPr>
          <a:xfrm>
            <a:off x="1260667" y="1761431"/>
            <a:ext cx="3951723" cy="369332"/>
          </a:xfrm>
          <a:prstGeom prst="rect">
            <a:avLst/>
          </a:prstGeom>
          <a:ln>
            <a:noFill/>
          </a:ln>
        </p:spPr>
        <p:style>
          <a:lnRef idx="3">
            <a:schemeClr val="lt1"/>
          </a:lnRef>
          <a:fillRef idx="1">
            <a:schemeClr val="accent1"/>
          </a:fillRef>
          <a:effectRef idx="1">
            <a:schemeClr val="accent1"/>
          </a:effectRef>
          <a:fontRef idx="minor">
            <a:schemeClr val="lt1"/>
          </a:fontRef>
        </p:style>
        <p:txBody>
          <a:bodyPr wrap="none" rtlCol="0">
            <a:spAutoFit/>
          </a:bodyPr>
          <a:lstStyle/>
          <a:p>
            <a:r>
              <a:rPr lang="vi-VN" b="1" dirty="0"/>
              <a:t>Phương thức giao tiếp của 2 phần</a:t>
            </a:r>
            <a:endParaRPr lang="en-US" b="1" dirty="0"/>
          </a:p>
        </p:txBody>
      </p:sp>
      <p:sp>
        <p:nvSpPr>
          <p:cNvPr id="10" name="TextBox 9">
            <a:extLst>
              <a:ext uri="{FF2B5EF4-FFF2-40B4-BE49-F238E27FC236}">
                <a16:creationId xmlns:a16="http://schemas.microsoft.com/office/drawing/2014/main" id="{CA68B797-7B38-43B9-BD77-EFF8DE2CD0BB}"/>
              </a:ext>
            </a:extLst>
          </p:cNvPr>
          <p:cNvSpPr txBox="1"/>
          <p:nvPr/>
        </p:nvSpPr>
        <p:spPr>
          <a:xfrm>
            <a:off x="1133667" y="2241809"/>
            <a:ext cx="3819332" cy="923330"/>
          </a:xfrm>
          <a:prstGeom prst="rect">
            <a:avLst/>
          </a:prstGeom>
          <a:noFill/>
        </p:spPr>
        <p:txBody>
          <a:bodyPr wrap="square">
            <a:spAutoFit/>
          </a:bodyPr>
          <a:lstStyle/>
          <a:p>
            <a:r>
              <a:rPr lang="vi-VN" dirty="0">
                <a:latin typeface="Calibri (Body)"/>
              </a:rPr>
              <a:t>Phần Quan sát sẽ nhận các thông tin từ phần Di chuyển để quyết định việc tìm kiếm các khối vuông hoặc không.</a:t>
            </a:r>
            <a:endParaRPr lang="en-US" dirty="0">
              <a:latin typeface="Calibri (Body)"/>
            </a:endParaRPr>
          </a:p>
        </p:txBody>
      </p:sp>
      <p:pic>
        <p:nvPicPr>
          <p:cNvPr id="9" name="Picture 8">
            <a:extLst>
              <a:ext uri="{FF2B5EF4-FFF2-40B4-BE49-F238E27FC236}">
                <a16:creationId xmlns:a16="http://schemas.microsoft.com/office/drawing/2014/main" id="{CDF2361A-CA77-4A37-B8DF-A1CE54E74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2514283"/>
            <a:ext cx="5604934" cy="2640248"/>
          </a:xfrm>
          <a:prstGeom prst="rect">
            <a:avLst/>
          </a:prstGeom>
        </p:spPr>
      </p:pic>
    </p:spTree>
    <p:extLst>
      <p:ext uri="{BB962C8B-B14F-4D97-AF65-F5344CB8AC3E}">
        <p14:creationId xmlns:p14="http://schemas.microsoft.com/office/powerpoint/2010/main" val="3367318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6. </a:t>
            </a:r>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	</a:t>
            </a: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Đề</a:t>
            </a:r>
            <a:r>
              <a:rPr lang="en-US" dirty="0"/>
              <a:t> </a:t>
            </a:r>
            <a:r>
              <a:rPr lang="en-US" dirty="0" err="1"/>
              <a:t>xuất</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cần</a:t>
            </a:r>
            <a:r>
              <a:rPr lang="en-US" dirty="0"/>
              <a:t> </a:t>
            </a:r>
            <a:r>
              <a:rPr lang="en-US" dirty="0" err="1"/>
              <a:t>hoàn</a:t>
            </a:r>
            <a:r>
              <a:rPr lang="en-US" dirty="0"/>
              <a:t> </a:t>
            </a:r>
            <a:r>
              <a:rPr lang="en-US" dirty="0" err="1"/>
              <a:t>thành</a:t>
            </a:r>
            <a:r>
              <a:rPr lang="en-US" dirty="0"/>
              <a:t> </a:t>
            </a:r>
            <a:r>
              <a:rPr lang="en-US" dirty="0" err="1"/>
              <a:t>trong</a:t>
            </a:r>
            <a:r>
              <a:rPr lang="en-US" dirty="0"/>
              <a:t> </a:t>
            </a:r>
            <a:r>
              <a:rPr lang="en-US" dirty="0" err="1"/>
              <a:t>giai</a:t>
            </a:r>
            <a:r>
              <a:rPr lang="en-US" dirty="0"/>
              <a:t> </a:t>
            </a:r>
            <a:r>
              <a:rPr lang="en-US" dirty="0" err="1"/>
              <a:t>đoạn</a:t>
            </a:r>
            <a:r>
              <a:rPr lang="en-US" dirty="0"/>
              <a:t> 2</a:t>
            </a:r>
          </a:p>
        </p:txBody>
      </p:sp>
    </p:spTree>
    <p:extLst>
      <p:ext uri="{BB962C8B-B14F-4D97-AF65-F5344CB8AC3E}">
        <p14:creationId xmlns:p14="http://schemas.microsoft.com/office/powerpoint/2010/main" val="17126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DDBA99CC-2F9B-4343-A153-15EB557C78CE}"/>
              </a:ext>
            </a:extLst>
          </p:cNvPr>
          <p:cNvSpPr/>
          <p:nvPr/>
        </p:nvSpPr>
        <p:spPr>
          <a:xfrm>
            <a:off x="5908892" y="1942564"/>
            <a:ext cx="1138084"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105 </a:t>
            </a:r>
            <a:r>
              <a:rPr lang="en-US" b="1" dirty="0" err="1"/>
              <a:t>ngày</a:t>
            </a:r>
            <a:endParaRPr lang="en-US" b="1" dirty="0"/>
          </a:p>
        </p:txBody>
      </p:sp>
      <p:sp>
        <p:nvSpPr>
          <p:cNvPr id="22" name="Rectangle: Rounded Corners 21">
            <a:extLst>
              <a:ext uri="{FF2B5EF4-FFF2-40B4-BE49-F238E27FC236}">
                <a16:creationId xmlns:a16="http://schemas.microsoft.com/office/drawing/2014/main" id="{4E6A6238-1925-4A9A-95D2-7DF4D5296A4C}"/>
              </a:ext>
            </a:extLst>
          </p:cNvPr>
          <p:cNvSpPr/>
          <p:nvPr/>
        </p:nvSpPr>
        <p:spPr>
          <a:xfrm>
            <a:off x="5784187" y="2738700"/>
            <a:ext cx="893193" cy="4455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0493861D-F2C6-4703-89E9-C86523CD2B8E}"/>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sp>
        <p:nvSpPr>
          <p:cNvPr id="24" name="TextBox 23">
            <a:extLst>
              <a:ext uri="{FF2B5EF4-FFF2-40B4-BE49-F238E27FC236}">
                <a16:creationId xmlns:a16="http://schemas.microsoft.com/office/drawing/2014/main" id="{CBF9E01A-6B95-4FA9-9046-C862F197B295}"/>
              </a:ext>
            </a:extLst>
          </p:cNvPr>
          <p:cNvSpPr txBox="1"/>
          <p:nvPr/>
        </p:nvSpPr>
        <p:spPr>
          <a:xfrm>
            <a:off x="3210947" y="1942564"/>
            <a:ext cx="2762150" cy="369332"/>
          </a:xfrm>
          <a:prstGeom prst="rect">
            <a:avLst/>
          </a:prstGeom>
          <a:noFill/>
        </p:spPr>
        <p:txBody>
          <a:bodyPr wrap="square" rtlCol="0">
            <a:spAutoFit/>
          </a:bodyPr>
          <a:lstStyle/>
          <a:p>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khoảng</a:t>
            </a:r>
            <a:endParaRPr lang="en-US" dirty="0"/>
          </a:p>
        </p:txBody>
      </p:sp>
      <p:sp>
        <p:nvSpPr>
          <p:cNvPr id="25" name="TextBox 24">
            <a:extLst>
              <a:ext uri="{FF2B5EF4-FFF2-40B4-BE49-F238E27FC236}">
                <a16:creationId xmlns:a16="http://schemas.microsoft.com/office/drawing/2014/main" id="{A6728C44-32A1-4E4B-9110-ED4BEA5097DB}"/>
              </a:ext>
            </a:extLst>
          </p:cNvPr>
          <p:cNvSpPr txBox="1"/>
          <p:nvPr/>
        </p:nvSpPr>
        <p:spPr>
          <a:xfrm>
            <a:off x="3215748" y="2776483"/>
            <a:ext cx="2634696" cy="369332"/>
          </a:xfrm>
          <a:prstGeom prst="rect">
            <a:avLst/>
          </a:prstGeom>
          <a:noFill/>
        </p:spPr>
        <p:txBody>
          <a:bodyPr wrap="none" rtlCol="0">
            <a:spAutoFit/>
          </a:bodyPr>
          <a:lstStyle/>
          <a:p>
            <a:r>
              <a:rPr lang="en-US" dirty="0" err="1"/>
              <a:t>Kế</a:t>
            </a:r>
            <a:r>
              <a:rPr lang="en-US" dirty="0"/>
              <a:t> </a:t>
            </a:r>
            <a:r>
              <a:rPr lang="en-US" dirty="0" err="1"/>
              <a:t>hoạch</a:t>
            </a:r>
            <a:r>
              <a:rPr lang="en-US" dirty="0"/>
              <a:t> </a:t>
            </a:r>
            <a:r>
              <a:rPr lang="en-US" dirty="0" err="1"/>
              <a:t>được</a:t>
            </a:r>
            <a:r>
              <a:rPr lang="en-US" dirty="0"/>
              <a:t> chia </a:t>
            </a:r>
            <a:r>
              <a:rPr lang="en-US" dirty="0" err="1"/>
              <a:t>thành</a:t>
            </a:r>
            <a:endParaRPr lang="en-US" dirty="0"/>
          </a:p>
        </p:txBody>
      </p:sp>
      <p:sp>
        <p:nvSpPr>
          <p:cNvPr id="26" name="TextBox 25">
            <a:extLst>
              <a:ext uri="{FF2B5EF4-FFF2-40B4-BE49-F238E27FC236}">
                <a16:creationId xmlns:a16="http://schemas.microsoft.com/office/drawing/2014/main" id="{58FD544C-3CFE-4DA4-AA56-67D7B00D8A21}"/>
              </a:ext>
            </a:extLst>
          </p:cNvPr>
          <p:cNvSpPr txBox="1"/>
          <p:nvPr/>
        </p:nvSpPr>
        <p:spPr>
          <a:xfrm>
            <a:off x="3732215" y="3373700"/>
            <a:ext cx="3359381" cy="369332"/>
          </a:xfrm>
          <a:prstGeom prst="rect">
            <a:avLst/>
          </a:prstGeom>
          <a:noFill/>
        </p:spPr>
        <p:txBody>
          <a:bodyPr wrap="none" rtlCol="0">
            <a:spAutoFit/>
          </a:bodyPr>
          <a:lstStyle/>
          <a:p>
            <a:r>
              <a:rPr lang="en-US" dirty="0"/>
              <a:t>1. </a:t>
            </a:r>
            <a:r>
              <a:rPr lang="en-US" dirty="0" err="1"/>
              <a:t>Chuẩn</a:t>
            </a:r>
            <a:r>
              <a:rPr lang="en-US" dirty="0"/>
              <a:t> </a:t>
            </a:r>
            <a:r>
              <a:rPr lang="en-US" dirty="0" err="1"/>
              <a:t>bị</a:t>
            </a:r>
            <a:r>
              <a:rPr lang="en-US" dirty="0"/>
              <a:t> </a:t>
            </a:r>
            <a:r>
              <a:rPr lang="en-US" dirty="0" err="1"/>
              <a:t>khu</a:t>
            </a:r>
            <a:r>
              <a:rPr lang="en-US" dirty="0"/>
              <a:t> </a:t>
            </a:r>
            <a:r>
              <a:rPr lang="en-US" dirty="0" err="1"/>
              <a:t>vực</a:t>
            </a:r>
            <a:r>
              <a:rPr lang="en-US" dirty="0"/>
              <a:t> test </a:t>
            </a:r>
            <a:r>
              <a:rPr lang="en-US" b="1" dirty="0">
                <a:solidFill>
                  <a:srgbClr val="5B9BD5"/>
                </a:solidFill>
              </a:rPr>
              <a:t>(1 </a:t>
            </a:r>
            <a:r>
              <a:rPr lang="en-US" b="1" dirty="0" err="1">
                <a:solidFill>
                  <a:srgbClr val="5B9BD5"/>
                </a:solidFill>
              </a:rPr>
              <a:t>ngày</a:t>
            </a:r>
            <a:r>
              <a:rPr lang="en-US" b="1" dirty="0">
                <a:solidFill>
                  <a:srgbClr val="5B9BD5"/>
                </a:solidFill>
              </a:rPr>
              <a:t>)</a:t>
            </a:r>
          </a:p>
        </p:txBody>
      </p:sp>
      <p:sp>
        <p:nvSpPr>
          <p:cNvPr id="27" name="TextBox 26">
            <a:extLst>
              <a:ext uri="{FF2B5EF4-FFF2-40B4-BE49-F238E27FC236}">
                <a16:creationId xmlns:a16="http://schemas.microsoft.com/office/drawing/2014/main" id="{2337E12E-D789-483F-9CAC-8590255DC0A3}"/>
              </a:ext>
            </a:extLst>
          </p:cNvPr>
          <p:cNvSpPr txBox="1"/>
          <p:nvPr/>
        </p:nvSpPr>
        <p:spPr>
          <a:xfrm>
            <a:off x="3732214" y="3890167"/>
            <a:ext cx="3316805" cy="369332"/>
          </a:xfrm>
          <a:prstGeom prst="rect">
            <a:avLst/>
          </a:prstGeom>
          <a:noFill/>
        </p:spPr>
        <p:txBody>
          <a:bodyPr wrap="none" rtlCol="0">
            <a:spAutoFit/>
          </a:bodyPr>
          <a:lstStyle/>
          <a:p>
            <a:r>
              <a:rPr lang="en-US" dirty="0"/>
              <a:t>2. </a:t>
            </a:r>
            <a:r>
              <a:rPr lang="en-US" dirty="0" err="1"/>
              <a:t>Hiện</a:t>
            </a:r>
            <a:r>
              <a:rPr lang="en-US" dirty="0"/>
              <a:t> </a:t>
            </a:r>
            <a:r>
              <a:rPr lang="en-US" dirty="0" err="1"/>
              <a:t>thực</a:t>
            </a:r>
            <a:r>
              <a:rPr lang="en-US" dirty="0"/>
              <a:t> </a:t>
            </a:r>
            <a:r>
              <a:rPr lang="en-US" dirty="0" err="1"/>
              <a:t>phần</a:t>
            </a:r>
            <a:r>
              <a:rPr lang="en-US" dirty="0"/>
              <a:t> </a:t>
            </a:r>
            <a:r>
              <a:rPr lang="en-US" dirty="0" err="1"/>
              <a:t>cứng</a:t>
            </a:r>
            <a:r>
              <a:rPr lang="en-US" dirty="0"/>
              <a:t> </a:t>
            </a:r>
            <a:r>
              <a:rPr lang="en-US" b="1" dirty="0">
                <a:solidFill>
                  <a:srgbClr val="5B9BD5"/>
                </a:solidFill>
              </a:rPr>
              <a:t>(53 </a:t>
            </a:r>
            <a:r>
              <a:rPr lang="en-US" b="1" dirty="0" err="1">
                <a:solidFill>
                  <a:srgbClr val="5B9BD5"/>
                </a:solidFill>
              </a:rPr>
              <a:t>ngày</a:t>
            </a:r>
            <a:r>
              <a:rPr lang="en-US" b="1" dirty="0">
                <a:solidFill>
                  <a:srgbClr val="5B9BD5"/>
                </a:solidFill>
              </a:rPr>
              <a:t>)</a:t>
            </a:r>
          </a:p>
        </p:txBody>
      </p:sp>
      <p:sp>
        <p:nvSpPr>
          <p:cNvPr id="28" name="TextBox 27">
            <a:extLst>
              <a:ext uri="{FF2B5EF4-FFF2-40B4-BE49-F238E27FC236}">
                <a16:creationId xmlns:a16="http://schemas.microsoft.com/office/drawing/2014/main" id="{0E4FF7D5-0BB6-4335-9768-230F38795CB3}"/>
              </a:ext>
            </a:extLst>
          </p:cNvPr>
          <p:cNvSpPr txBox="1"/>
          <p:nvPr/>
        </p:nvSpPr>
        <p:spPr>
          <a:xfrm>
            <a:off x="3732214" y="4406634"/>
            <a:ext cx="3332835" cy="369332"/>
          </a:xfrm>
          <a:prstGeom prst="rect">
            <a:avLst/>
          </a:prstGeom>
          <a:noFill/>
        </p:spPr>
        <p:txBody>
          <a:bodyPr wrap="none" rtlCol="0">
            <a:spAutoFit/>
          </a:bodyPr>
          <a:lstStyle/>
          <a:p>
            <a:r>
              <a:rPr lang="en-US" dirty="0"/>
              <a:t>3. </a:t>
            </a:r>
            <a:r>
              <a:rPr lang="en-US" dirty="0" err="1"/>
              <a:t>Hiện</a:t>
            </a:r>
            <a:r>
              <a:rPr lang="en-US" dirty="0"/>
              <a:t> </a:t>
            </a:r>
            <a:r>
              <a:rPr lang="en-US" dirty="0" err="1"/>
              <a:t>thực</a:t>
            </a:r>
            <a:r>
              <a:rPr lang="en-US" dirty="0"/>
              <a:t> </a:t>
            </a:r>
            <a:r>
              <a:rPr lang="en-US" dirty="0" err="1"/>
              <a:t>phần</a:t>
            </a:r>
            <a:r>
              <a:rPr lang="en-US" dirty="0"/>
              <a:t> </a:t>
            </a:r>
            <a:r>
              <a:rPr lang="en-US" dirty="0" err="1"/>
              <a:t>mềm</a:t>
            </a:r>
            <a:r>
              <a:rPr lang="en-US" dirty="0"/>
              <a:t> </a:t>
            </a:r>
            <a:r>
              <a:rPr lang="en-US" b="1" dirty="0">
                <a:solidFill>
                  <a:srgbClr val="5B9BD5"/>
                </a:solidFill>
              </a:rPr>
              <a:t>(44 </a:t>
            </a:r>
            <a:r>
              <a:rPr lang="en-US" b="1" dirty="0" err="1">
                <a:solidFill>
                  <a:srgbClr val="5B9BD5"/>
                </a:solidFill>
              </a:rPr>
              <a:t>ngày</a:t>
            </a:r>
            <a:r>
              <a:rPr lang="en-US" b="1" dirty="0">
                <a:solidFill>
                  <a:srgbClr val="5B9BD5"/>
                </a:solidFill>
              </a:rPr>
              <a:t>)</a:t>
            </a:r>
          </a:p>
        </p:txBody>
      </p:sp>
      <p:sp>
        <p:nvSpPr>
          <p:cNvPr id="29" name="TextBox 28">
            <a:extLst>
              <a:ext uri="{FF2B5EF4-FFF2-40B4-BE49-F238E27FC236}">
                <a16:creationId xmlns:a16="http://schemas.microsoft.com/office/drawing/2014/main" id="{57F806FC-341E-457F-BB18-051C60CD1A88}"/>
              </a:ext>
            </a:extLst>
          </p:cNvPr>
          <p:cNvSpPr txBox="1"/>
          <p:nvPr/>
        </p:nvSpPr>
        <p:spPr>
          <a:xfrm>
            <a:off x="3752123" y="4923101"/>
            <a:ext cx="2377061" cy="369332"/>
          </a:xfrm>
          <a:prstGeom prst="rect">
            <a:avLst/>
          </a:prstGeom>
          <a:noFill/>
        </p:spPr>
        <p:txBody>
          <a:bodyPr wrap="none" rtlCol="0">
            <a:spAutoFit/>
          </a:bodyPr>
          <a:lstStyle/>
          <a:p>
            <a:r>
              <a:rPr lang="en-US" dirty="0"/>
              <a:t>4. </a:t>
            </a:r>
            <a:r>
              <a:rPr lang="en-US" dirty="0" err="1"/>
              <a:t>Viết</a:t>
            </a:r>
            <a:r>
              <a:rPr lang="en-US" dirty="0"/>
              <a:t> </a:t>
            </a:r>
            <a:r>
              <a:rPr lang="en-US" dirty="0" err="1"/>
              <a:t>báo</a:t>
            </a:r>
            <a:r>
              <a:rPr lang="en-US" dirty="0"/>
              <a:t> </a:t>
            </a:r>
            <a:r>
              <a:rPr lang="en-US" dirty="0" err="1"/>
              <a:t>cáo</a:t>
            </a:r>
            <a:r>
              <a:rPr lang="en-US" dirty="0"/>
              <a:t> </a:t>
            </a:r>
            <a:r>
              <a:rPr lang="en-US" b="1" dirty="0">
                <a:solidFill>
                  <a:srgbClr val="5B9BD5"/>
                </a:solidFill>
              </a:rPr>
              <a:t>(7 </a:t>
            </a:r>
            <a:r>
              <a:rPr lang="en-US" b="1" dirty="0" err="1">
                <a:solidFill>
                  <a:srgbClr val="5B9BD5"/>
                </a:solidFill>
              </a:rPr>
              <a:t>ngày</a:t>
            </a:r>
            <a:r>
              <a:rPr lang="en-US" b="1" dirty="0">
                <a:solidFill>
                  <a:srgbClr val="5B9BD5"/>
                </a:solidFill>
              </a:rPr>
              <a:t>)</a:t>
            </a:r>
          </a:p>
        </p:txBody>
      </p:sp>
      <p:sp>
        <p:nvSpPr>
          <p:cNvPr id="30" name="TextBox 29">
            <a:extLst>
              <a:ext uri="{FF2B5EF4-FFF2-40B4-BE49-F238E27FC236}">
                <a16:creationId xmlns:a16="http://schemas.microsoft.com/office/drawing/2014/main" id="{367000F5-F610-4DD9-BFB5-99B9A4453B28}"/>
              </a:ext>
            </a:extLst>
          </p:cNvPr>
          <p:cNvSpPr txBox="1"/>
          <p:nvPr/>
        </p:nvSpPr>
        <p:spPr>
          <a:xfrm>
            <a:off x="5784187" y="2776483"/>
            <a:ext cx="902811" cy="369332"/>
          </a:xfrm>
          <a:prstGeom prst="rect">
            <a:avLst/>
          </a:prstGeom>
          <a:noFill/>
        </p:spPr>
        <p:txBody>
          <a:bodyPr wrap="none" rtlCol="0">
            <a:spAutoFit/>
          </a:bodyPr>
          <a:lstStyle/>
          <a:p>
            <a:r>
              <a:rPr lang="en-US" b="1" dirty="0">
                <a:solidFill>
                  <a:schemeClr val="bg1"/>
                </a:solidFill>
              </a:rPr>
              <a:t>4 </a:t>
            </a:r>
            <a:r>
              <a:rPr lang="en-US" b="1" dirty="0" err="1">
                <a:solidFill>
                  <a:schemeClr val="bg1"/>
                </a:solidFill>
              </a:rPr>
              <a:t>phần</a:t>
            </a:r>
            <a:r>
              <a:rPr lang="en-US" b="1" dirty="0">
                <a:solidFill>
                  <a:schemeClr val="bg1"/>
                </a:solidFill>
              </a:rPr>
              <a:t>:</a:t>
            </a:r>
          </a:p>
        </p:txBody>
      </p:sp>
      <p:sp>
        <p:nvSpPr>
          <p:cNvPr id="31" name="Rectangle: Rounded Corners 30">
            <a:extLst>
              <a:ext uri="{FF2B5EF4-FFF2-40B4-BE49-F238E27FC236}">
                <a16:creationId xmlns:a16="http://schemas.microsoft.com/office/drawing/2014/main" id="{9673D25D-2A07-4A8D-9363-224953E9A733}"/>
              </a:ext>
            </a:extLst>
          </p:cNvPr>
          <p:cNvSpPr/>
          <p:nvPr/>
        </p:nvSpPr>
        <p:spPr>
          <a:xfrm>
            <a:off x="8462401" y="1942564"/>
            <a:ext cx="1138084"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15 </a:t>
            </a:r>
            <a:r>
              <a:rPr lang="en-US" b="1" dirty="0" err="1"/>
              <a:t>tuần</a:t>
            </a:r>
            <a:endParaRPr lang="en-US" b="1" dirty="0"/>
          </a:p>
        </p:txBody>
      </p:sp>
      <p:sp>
        <p:nvSpPr>
          <p:cNvPr id="32" name="TextBox 31">
            <a:extLst>
              <a:ext uri="{FF2B5EF4-FFF2-40B4-BE49-F238E27FC236}">
                <a16:creationId xmlns:a16="http://schemas.microsoft.com/office/drawing/2014/main" id="{53BF56AE-B965-4080-BE97-16F99251D168}"/>
              </a:ext>
            </a:extLst>
          </p:cNvPr>
          <p:cNvSpPr txBox="1"/>
          <p:nvPr/>
        </p:nvSpPr>
        <p:spPr>
          <a:xfrm>
            <a:off x="7046976" y="1942564"/>
            <a:ext cx="1436838" cy="369332"/>
          </a:xfrm>
          <a:prstGeom prst="rect">
            <a:avLst/>
          </a:prstGeom>
          <a:noFill/>
        </p:spPr>
        <p:txBody>
          <a:bodyPr wrap="square">
            <a:spAutoFit/>
          </a:bodyPr>
          <a:lstStyle/>
          <a:p>
            <a:r>
              <a:rPr lang="en-US" dirty="0" err="1"/>
              <a:t>tương</a:t>
            </a:r>
            <a:r>
              <a:rPr lang="en-US" dirty="0"/>
              <a:t> </a:t>
            </a:r>
            <a:r>
              <a:rPr lang="en-US" dirty="0" err="1"/>
              <a:t>đương</a:t>
            </a:r>
            <a:endParaRPr lang="en-US" dirty="0"/>
          </a:p>
        </p:txBody>
      </p:sp>
      <p:pic>
        <p:nvPicPr>
          <p:cNvPr id="33" name="Graphic 32" descr="Daily calendar with solid fill">
            <a:extLst>
              <a:ext uri="{FF2B5EF4-FFF2-40B4-BE49-F238E27FC236}">
                <a16:creationId xmlns:a16="http://schemas.microsoft.com/office/drawing/2014/main" id="{C0A420D5-AE14-4176-B40C-25809FB69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0532" y="1820552"/>
            <a:ext cx="580415" cy="580415"/>
          </a:xfrm>
          <a:prstGeom prst="rect">
            <a:avLst/>
          </a:prstGeom>
        </p:spPr>
      </p:pic>
      <p:pic>
        <p:nvPicPr>
          <p:cNvPr id="34" name="Graphic 33" descr="List with solid fill">
            <a:extLst>
              <a:ext uri="{FF2B5EF4-FFF2-40B4-BE49-F238E27FC236}">
                <a16:creationId xmlns:a16="http://schemas.microsoft.com/office/drawing/2014/main" id="{F15CCCD2-ECD5-48C2-8D63-961014261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0532" y="2668541"/>
            <a:ext cx="585216" cy="585216"/>
          </a:xfrm>
          <a:prstGeom prst="rect">
            <a:avLst/>
          </a:prstGeom>
        </p:spPr>
      </p:pic>
      <p:pic>
        <p:nvPicPr>
          <p:cNvPr id="35" name="Graphic 34" descr="Arrow: Rotate left with solid fill">
            <a:extLst>
              <a:ext uri="{FF2B5EF4-FFF2-40B4-BE49-F238E27FC236}">
                <a16:creationId xmlns:a16="http://schemas.microsoft.com/office/drawing/2014/main" id="{015B7DF4-292B-4A05-959F-48E4AEA5EBC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3411232"/>
            <a:ext cx="274320" cy="274320"/>
          </a:xfrm>
          <a:prstGeom prst="rect">
            <a:avLst/>
          </a:prstGeom>
        </p:spPr>
      </p:pic>
      <p:pic>
        <p:nvPicPr>
          <p:cNvPr id="36" name="Graphic 35" descr="Arrow: Rotate left with solid fill">
            <a:extLst>
              <a:ext uri="{FF2B5EF4-FFF2-40B4-BE49-F238E27FC236}">
                <a16:creationId xmlns:a16="http://schemas.microsoft.com/office/drawing/2014/main" id="{8A0A28AE-3F72-4130-B491-06BFF281F8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3920928"/>
            <a:ext cx="274320" cy="274320"/>
          </a:xfrm>
          <a:prstGeom prst="rect">
            <a:avLst/>
          </a:prstGeom>
        </p:spPr>
      </p:pic>
      <p:pic>
        <p:nvPicPr>
          <p:cNvPr id="37" name="Graphic 36" descr="Arrow: Rotate left with solid fill">
            <a:extLst>
              <a:ext uri="{FF2B5EF4-FFF2-40B4-BE49-F238E27FC236}">
                <a16:creationId xmlns:a16="http://schemas.microsoft.com/office/drawing/2014/main" id="{2FEFEAF4-8DB2-49F1-9491-330C755DF8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4430624"/>
            <a:ext cx="274320" cy="274320"/>
          </a:xfrm>
          <a:prstGeom prst="rect">
            <a:avLst/>
          </a:prstGeom>
        </p:spPr>
      </p:pic>
      <p:pic>
        <p:nvPicPr>
          <p:cNvPr id="38" name="Graphic 37" descr="Arrow: Rotate left with solid fill">
            <a:extLst>
              <a:ext uri="{FF2B5EF4-FFF2-40B4-BE49-F238E27FC236}">
                <a16:creationId xmlns:a16="http://schemas.microsoft.com/office/drawing/2014/main" id="{00F2E495-0BC3-4CBB-AFBF-5A61040104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498817" y="4940319"/>
            <a:ext cx="274320" cy="274320"/>
          </a:xfrm>
          <a:prstGeom prst="rect">
            <a:avLst/>
          </a:prstGeom>
        </p:spPr>
      </p:pic>
    </p:spTree>
    <p:extLst>
      <p:ext uri="{BB962C8B-B14F-4D97-AF65-F5344CB8AC3E}">
        <p14:creationId xmlns:p14="http://schemas.microsoft.com/office/powerpoint/2010/main" val="61467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5B0A2C-B3F5-429A-B132-9E5B13DDEFCA}"/>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6" name="Table 4">
            <a:extLst>
              <a:ext uri="{FF2B5EF4-FFF2-40B4-BE49-F238E27FC236}">
                <a16:creationId xmlns:a16="http://schemas.microsoft.com/office/drawing/2014/main" id="{883FE3F3-221C-434E-B478-8E1EC7D1198F}"/>
              </a:ext>
            </a:extLst>
          </p:cNvPr>
          <p:cNvGraphicFramePr>
            <a:graphicFrameLocks noGrp="1"/>
          </p:cNvGraphicFramePr>
          <p:nvPr>
            <p:extLst>
              <p:ext uri="{D42A27DB-BD31-4B8C-83A1-F6EECF244321}">
                <p14:modId xmlns:p14="http://schemas.microsoft.com/office/powerpoint/2010/main" val="3664698153"/>
              </p:ext>
            </p:extLst>
          </p:nvPr>
        </p:nvGraphicFramePr>
        <p:xfrm>
          <a:off x="1905000" y="2263272"/>
          <a:ext cx="8382000" cy="3784600"/>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756920">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756920">
                <a:tc>
                  <a:txBody>
                    <a:bodyPr/>
                    <a:lstStyle/>
                    <a:p>
                      <a:pPr algn="l"/>
                      <a:r>
                        <a:rPr lang="en-US" dirty="0" err="1"/>
                        <a:t>Vẽ</a:t>
                      </a:r>
                      <a:r>
                        <a:rPr lang="en-US" dirty="0"/>
                        <a:t> </a:t>
                      </a:r>
                      <a:r>
                        <a:rPr lang="en-US" dirty="0" err="1"/>
                        <a:t>các</a:t>
                      </a:r>
                      <a:r>
                        <a:rPr lang="en-US" dirty="0"/>
                        <a:t> </a:t>
                      </a:r>
                      <a:r>
                        <a:rPr lang="en-US" dirty="0" err="1"/>
                        <a:t>khu</a:t>
                      </a:r>
                      <a:r>
                        <a:rPr lang="en-US" dirty="0"/>
                        <a:t> </a:t>
                      </a:r>
                      <a:r>
                        <a:rPr lang="en-US" dirty="0" err="1"/>
                        <a:t>vực</a:t>
                      </a:r>
                      <a:r>
                        <a:rPr lang="en-US" dirty="0"/>
                        <a:t> </a:t>
                      </a:r>
                      <a:r>
                        <a:rPr lang="en-US" dirty="0" err="1"/>
                        <a:t>được</a:t>
                      </a:r>
                      <a:r>
                        <a:rPr lang="en-US" dirty="0"/>
                        <a:t> </a:t>
                      </a:r>
                      <a:r>
                        <a:rPr lang="en-US" dirty="0" err="1"/>
                        <a:t>miêu</a:t>
                      </a:r>
                      <a:r>
                        <a:rPr lang="en-US" dirty="0"/>
                        <a:t> </a:t>
                      </a:r>
                      <a:r>
                        <a:rPr lang="en-US" dirty="0" err="1"/>
                        <a:t>tả</a:t>
                      </a:r>
                      <a:r>
                        <a:rPr lang="en-US" dirty="0"/>
                        <a:t> </a:t>
                      </a:r>
                      <a:r>
                        <a:rPr lang="en-US" dirty="0" err="1"/>
                        <a:t>trong</a:t>
                      </a:r>
                      <a:r>
                        <a:rPr lang="en-US" dirty="0"/>
                        <a:t> </a:t>
                      </a:r>
                      <a:r>
                        <a:rPr lang="en-US" dirty="0" err="1"/>
                        <a:t>đề</a:t>
                      </a:r>
                      <a:r>
                        <a:rPr lang="en-US" dirty="0"/>
                        <a:t> </a:t>
                      </a:r>
                      <a:r>
                        <a:rPr lang="en-US" sz="1800" kern="1200" dirty="0" err="1">
                          <a:solidFill>
                            <a:schemeClr val="dk1"/>
                          </a:solidFill>
                          <a:latin typeface="Calibri" panose="020F0502020204030204" pitchFamily="34" charset="0"/>
                          <a:ea typeface="Calibri" panose="020F0502020204030204" pitchFamily="34" charset="0"/>
                          <a:cs typeface="Calibri" panose="020F0502020204030204" pitchFamily="34" charset="0"/>
                        </a:rPr>
                        <a:t>tài</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0,2</a:t>
                      </a:r>
                    </a:p>
                  </a:txBody>
                  <a:tcPr anchor="ctr"/>
                </a:tc>
                <a:extLst>
                  <a:ext uri="{0D108BD9-81ED-4DB2-BD59-A6C34878D82A}">
                    <a16:rowId xmlns:a16="http://schemas.microsoft.com/office/drawing/2014/main" val="1555700943"/>
                  </a:ext>
                </a:extLst>
              </a:tr>
              <a:tr h="756920">
                <a:tc>
                  <a:txBody>
                    <a:bodyPr/>
                    <a:lstStyle/>
                    <a:p>
                      <a:pPr algn="l"/>
                      <a:r>
                        <a:rPr lang="en-US" dirty="0" err="1"/>
                        <a:t>Vẽ</a:t>
                      </a:r>
                      <a:r>
                        <a:rPr lang="en-US" dirty="0"/>
                        <a:t> </a:t>
                      </a:r>
                      <a:r>
                        <a:rPr lang="en-US" dirty="0" err="1"/>
                        <a:t>các</a:t>
                      </a:r>
                      <a:r>
                        <a:rPr lang="en-US" dirty="0"/>
                        <a:t> </a:t>
                      </a:r>
                      <a:r>
                        <a:rPr lang="en-US" dirty="0" err="1"/>
                        <a:t>đường</a:t>
                      </a:r>
                      <a:r>
                        <a:rPr lang="en-US" dirty="0"/>
                        <a:t> </a:t>
                      </a:r>
                      <a:r>
                        <a:rPr lang="en-US" dirty="0" err="1"/>
                        <a:t>nối</a:t>
                      </a:r>
                      <a:r>
                        <a:rPr lang="en-US" dirty="0"/>
                        <a:t> </a:t>
                      </a:r>
                      <a:r>
                        <a:rPr lang="en-US" dirty="0" err="1"/>
                        <a:t>các</a:t>
                      </a:r>
                      <a:r>
                        <a:rPr lang="en-US" dirty="0"/>
                        <a:t> </a:t>
                      </a:r>
                      <a:r>
                        <a:rPr lang="en-US" dirty="0" err="1"/>
                        <a:t>khu</a:t>
                      </a:r>
                      <a:r>
                        <a:rPr lang="en-US" dirty="0"/>
                        <a:t> </a:t>
                      </a:r>
                      <a:r>
                        <a:rPr lang="en-US" dirty="0" err="1"/>
                        <a:t>vực</a:t>
                      </a:r>
                      <a:r>
                        <a:rPr lang="en-US" dirty="0"/>
                        <a:t> </a:t>
                      </a:r>
                    </a:p>
                  </a:txBody>
                  <a:tcPr anchor="ctr"/>
                </a:tc>
                <a:tc>
                  <a:txBody>
                    <a:bodyPr/>
                    <a:lstStyle/>
                    <a:p>
                      <a:pPr algn="ctr"/>
                      <a:r>
                        <a:rPr lang="en-US" dirty="0"/>
                        <a:t>0,2</a:t>
                      </a:r>
                    </a:p>
                  </a:txBody>
                  <a:tcPr anchor="ctr"/>
                </a:tc>
                <a:extLst>
                  <a:ext uri="{0D108BD9-81ED-4DB2-BD59-A6C34878D82A}">
                    <a16:rowId xmlns:a16="http://schemas.microsoft.com/office/drawing/2014/main" val="3952569001"/>
                  </a:ext>
                </a:extLst>
              </a:tr>
              <a:tr h="756920">
                <a:tc>
                  <a:txBody>
                    <a:bodyPr/>
                    <a:lstStyle/>
                    <a:p>
                      <a:pPr algn="l"/>
                      <a:r>
                        <a:rPr lang="en-US" dirty="0" err="1"/>
                        <a:t>Chuẩn</a:t>
                      </a:r>
                      <a:r>
                        <a:rPr lang="en-US" dirty="0"/>
                        <a:t> </a:t>
                      </a:r>
                      <a:r>
                        <a:rPr lang="en-US" dirty="0" err="1"/>
                        <a:t>bị</a:t>
                      </a:r>
                      <a:r>
                        <a:rPr lang="en-US" dirty="0"/>
                        <a:t> </a:t>
                      </a:r>
                      <a:r>
                        <a:rPr lang="en-US" dirty="0" err="1"/>
                        <a:t>các</a:t>
                      </a:r>
                      <a:r>
                        <a:rPr lang="en-US" dirty="0"/>
                        <a:t> </a:t>
                      </a:r>
                      <a:r>
                        <a:rPr lang="en-US" dirty="0" err="1"/>
                        <a:t>khối</a:t>
                      </a:r>
                      <a:r>
                        <a:rPr lang="en-US" dirty="0"/>
                        <a:t> </a:t>
                      </a:r>
                      <a:r>
                        <a:rPr lang="en-US" dirty="0" err="1"/>
                        <a:t>vuông</a:t>
                      </a:r>
                      <a:endParaRPr lang="en-US" dirty="0"/>
                    </a:p>
                  </a:txBody>
                  <a:tcPr anchor="ctr"/>
                </a:tc>
                <a:tc>
                  <a:txBody>
                    <a:bodyPr/>
                    <a:lstStyle/>
                    <a:p>
                      <a:pPr algn="ctr"/>
                      <a:r>
                        <a:rPr lang="en-US" dirty="0"/>
                        <a:t>0,6</a:t>
                      </a:r>
                    </a:p>
                  </a:txBody>
                  <a:tcPr anchor="ctr"/>
                </a:tc>
                <a:extLst>
                  <a:ext uri="{0D108BD9-81ED-4DB2-BD59-A6C34878D82A}">
                    <a16:rowId xmlns:a16="http://schemas.microsoft.com/office/drawing/2014/main" val="3884128065"/>
                  </a:ext>
                </a:extLst>
              </a:tr>
              <a:tr h="756920">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1</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7" name="TextBox 6">
            <a:extLst>
              <a:ext uri="{FF2B5EF4-FFF2-40B4-BE49-F238E27FC236}">
                <a16:creationId xmlns:a16="http://schemas.microsoft.com/office/drawing/2014/main" id="{B92B5C91-1FA5-4308-BD78-E827A4E68A32}"/>
              </a:ext>
            </a:extLst>
          </p:cNvPr>
          <p:cNvSpPr txBox="1"/>
          <p:nvPr/>
        </p:nvSpPr>
        <p:spPr>
          <a:xfrm>
            <a:off x="838200" y="1567048"/>
            <a:ext cx="3255186" cy="461665"/>
          </a:xfrm>
          <a:prstGeom prst="rect">
            <a:avLst/>
          </a:prstGeom>
          <a:noFill/>
        </p:spPr>
        <p:txBody>
          <a:bodyPr wrap="none" rtlCol="0">
            <a:spAutoFit/>
          </a:bodyPr>
          <a:lstStyle/>
          <a:p>
            <a:r>
              <a:rPr lang="en-US" sz="2400" b="1" dirty="0"/>
              <a:t>1. </a:t>
            </a:r>
            <a:r>
              <a:rPr lang="en-US" sz="2400" b="1" dirty="0" err="1"/>
              <a:t>Chuẩn</a:t>
            </a:r>
            <a:r>
              <a:rPr lang="en-US" sz="2400" b="1" dirty="0"/>
              <a:t> </a:t>
            </a:r>
            <a:r>
              <a:rPr lang="en-US" sz="2400" b="1" dirty="0" err="1"/>
              <a:t>bị</a:t>
            </a:r>
            <a:r>
              <a:rPr lang="en-US" sz="2400" b="1" dirty="0"/>
              <a:t> </a:t>
            </a:r>
            <a:r>
              <a:rPr lang="en-US" sz="2400" b="1" dirty="0" err="1"/>
              <a:t>khu</a:t>
            </a:r>
            <a:r>
              <a:rPr lang="en-US" sz="2400" b="1" dirty="0"/>
              <a:t> </a:t>
            </a:r>
            <a:r>
              <a:rPr lang="en-US" sz="2400" b="1" dirty="0" err="1"/>
              <a:t>vực</a:t>
            </a:r>
            <a:r>
              <a:rPr lang="en-US" sz="2400" b="1" dirty="0"/>
              <a:t> test</a:t>
            </a:r>
          </a:p>
        </p:txBody>
      </p:sp>
    </p:spTree>
    <p:extLst>
      <p:ext uri="{BB962C8B-B14F-4D97-AF65-F5344CB8AC3E}">
        <p14:creationId xmlns:p14="http://schemas.microsoft.com/office/powerpoint/2010/main" val="522288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FB80-44C6-4E88-8F07-E4D71719C345}"/>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55BACAE5-4054-40A0-ABF9-D8199292ECB4}"/>
              </a:ext>
            </a:extLst>
          </p:cNvPr>
          <p:cNvGraphicFramePr>
            <a:graphicFrameLocks noGrp="1"/>
          </p:cNvGraphicFramePr>
          <p:nvPr>
            <p:extLst>
              <p:ext uri="{D42A27DB-BD31-4B8C-83A1-F6EECF244321}">
                <p14:modId xmlns:p14="http://schemas.microsoft.com/office/powerpoint/2010/main" val="3276691423"/>
              </p:ext>
            </p:extLst>
          </p:nvPr>
        </p:nvGraphicFramePr>
        <p:xfrm>
          <a:off x="1905000" y="2204005"/>
          <a:ext cx="8382000" cy="4027464"/>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671244">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671244">
                <a:tc>
                  <a:txBody>
                    <a:bodyPr/>
                    <a:lstStyle/>
                    <a:p>
                      <a:pPr algn="l"/>
                      <a:r>
                        <a:rPr lang="en-US" dirty="0" err="1"/>
                        <a:t>Chuẩn</a:t>
                      </a:r>
                      <a:r>
                        <a:rPr lang="en-US" dirty="0"/>
                        <a:t> </a:t>
                      </a:r>
                      <a:r>
                        <a:rPr lang="en-US" dirty="0" err="1"/>
                        <a:t>bị</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cần</a:t>
                      </a:r>
                      <a:r>
                        <a:rPr lang="en-US" dirty="0"/>
                        <a:t> </a:t>
                      </a:r>
                      <a:r>
                        <a:rPr lang="en-US" dirty="0" err="1"/>
                        <a:t>thiết</a:t>
                      </a:r>
                      <a:r>
                        <a:rPr lang="en-US" dirty="0"/>
                        <a:t> (</a:t>
                      </a:r>
                      <a:r>
                        <a:rPr lang="en-US" dirty="0" err="1"/>
                        <a:t>Lựa</a:t>
                      </a:r>
                      <a:r>
                        <a:rPr lang="en-US" dirty="0"/>
                        <a:t> </a:t>
                      </a:r>
                      <a:r>
                        <a:rPr lang="en-US" dirty="0" err="1"/>
                        <a:t>chọn</a:t>
                      </a:r>
                      <a:r>
                        <a:rPr lang="en-US" dirty="0"/>
                        <a:t>, </a:t>
                      </a:r>
                      <a:r>
                        <a:rPr lang="en-US" dirty="0" err="1"/>
                        <a:t>mua</a:t>
                      </a:r>
                      <a:r>
                        <a:rPr lang="en-US" dirty="0"/>
                        <a:t> </a:t>
                      </a:r>
                      <a:r>
                        <a:rPr lang="en-US" dirty="0" err="1"/>
                        <a:t>về</a:t>
                      </a:r>
                      <a:r>
                        <a:rPr lang="en-US" dirty="0"/>
                        <a:t> </a:t>
                      </a:r>
                      <a:r>
                        <a:rPr lang="en-US" dirty="0" err="1"/>
                        <a:t>và</a:t>
                      </a:r>
                      <a:r>
                        <a:rPr lang="en-US" dirty="0"/>
                        <a:t> </a:t>
                      </a:r>
                      <a:r>
                        <a:rPr lang="en-US" dirty="0" err="1"/>
                        <a:t>kiểm</a:t>
                      </a:r>
                      <a:r>
                        <a:rPr lang="en-US" dirty="0"/>
                        <a:t> </a:t>
                      </a:r>
                      <a:r>
                        <a:rPr lang="en-US" dirty="0" err="1"/>
                        <a:t>tra</a:t>
                      </a:r>
                      <a:r>
                        <a:rPr lang="en-US" dirty="0"/>
                        <a:t>)</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2</a:t>
                      </a:r>
                    </a:p>
                  </a:txBody>
                  <a:tcPr anchor="ctr"/>
                </a:tc>
                <a:extLst>
                  <a:ext uri="{0D108BD9-81ED-4DB2-BD59-A6C34878D82A}">
                    <a16:rowId xmlns:a16="http://schemas.microsoft.com/office/drawing/2014/main" val="1555700943"/>
                  </a:ext>
                </a:extLst>
              </a:tr>
              <a:tr h="671244">
                <a:tc>
                  <a:txBody>
                    <a:bodyPr/>
                    <a:lstStyle/>
                    <a:p>
                      <a:pPr algn="l"/>
                      <a:r>
                        <a:rPr lang="en-US" dirty="0" err="1"/>
                        <a:t>Thiết</a:t>
                      </a:r>
                      <a:r>
                        <a:rPr lang="en-US" dirty="0"/>
                        <a:t> </a:t>
                      </a:r>
                      <a:r>
                        <a:rPr lang="en-US" dirty="0" err="1"/>
                        <a:t>kế</a:t>
                      </a:r>
                      <a:r>
                        <a:rPr lang="en-US" dirty="0"/>
                        <a:t> </a:t>
                      </a:r>
                      <a:r>
                        <a:rPr lang="en-US" dirty="0" err="1"/>
                        <a:t>và</a:t>
                      </a:r>
                      <a:r>
                        <a:rPr lang="en-US" dirty="0"/>
                        <a:t> </a:t>
                      </a:r>
                      <a:r>
                        <a:rPr lang="en-US" dirty="0" err="1"/>
                        <a:t>mô</a:t>
                      </a:r>
                      <a:r>
                        <a:rPr lang="en-US" dirty="0"/>
                        <a:t> </a:t>
                      </a:r>
                      <a:r>
                        <a:rPr lang="en-US" dirty="0" err="1"/>
                        <a:t>phỏng</a:t>
                      </a:r>
                      <a:r>
                        <a:rPr lang="en-US" dirty="0"/>
                        <a:t> (</a:t>
                      </a:r>
                      <a:r>
                        <a:rPr lang="en-US" dirty="0" err="1"/>
                        <a:t>Thiết</a:t>
                      </a:r>
                      <a:r>
                        <a:rPr lang="en-US" dirty="0"/>
                        <a:t> </a:t>
                      </a:r>
                      <a:r>
                        <a:rPr lang="en-US" dirty="0" err="1"/>
                        <a:t>kế</a:t>
                      </a:r>
                      <a:r>
                        <a:rPr lang="en-US" dirty="0"/>
                        <a:t> </a:t>
                      </a:r>
                      <a:r>
                        <a:rPr lang="en-US" dirty="0" err="1"/>
                        <a:t>mạch</a:t>
                      </a:r>
                      <a:r>
                        <a:rPr lang="en-US" dirty="0"/>
                        <a:t> </a:t>
                      </a:r>
                      <a:r>
                        <a:rPr lang="en-US" dirty="0" err="1"/>
                        <a:t>điện</a:t>
                      </a:r>
                      <a:r>
                        <a:rPr lang="en-US" dirty="0"/>
                        <a:t>, </a:t>
                      </a:r>
                      <a:r>
                        <a:rPr lang="en-US" dirty="0" err="1"/>
                        <a:t>cấu</a:t>
                      </a:r>
                      <a:r>
                        <a:rPr lang="en-US" dirty="0"/>
                        <a:t> </a:t>
                      </a:r>
                      <a:r>
                        <a:rPr lang="en-US" dirty="0" err="1"/>
                        <a:t>tạo</a:t>
                      </a:r>
                      <a:r>
                        <a:rPr lang="en-US" dirty="0"/>
                        <a:t> </a:t>
                      </a:r>
                      <a:r>
                        <a:rPr lang="en-US" dirty="0" err="1"/>
                        <a:t>và</a:t>
                      </a:r>
                      <a:r>
                        <a:rPr lang="en-US" dirty="0"/>
                        <a:t> </a:t>
                      </a:r>
                      <a:r>
                        <a:rPr lang="en-US" dirty="0" err="1"/>
                        <a:t>mô</a:t>
                      </a:r>
                      <a:r>
                        <a:rPr lang="en-US" dirty="0"/>
                        <a:t> </a:t>
                      </a:r>
                      <a:r>
                        <a:rPr lang="en-US" dirty="0" err="1"/>
                        <a:t>phỏng</a:t>
                      </a:r>
                      <a:r>
                        <a:rPr lang="en-US" dirty="0"/>
                        <a:t> </a:t>
                      </a:r>
                      <a:r>
                        <a:rPr lang="en-US" dirty="0" err="1"/>
                        <a:t>hoạt</a:t>
                      </a:r>
                      <a:r>
                        <a:rPr lang="en-US" dirty="0"/>
                        <a:t> </a:t>
                      </a:r>
                      <a:r>
                        <a:rPr lang="en-US" dirty="0" err="1"/>
                        <a:t>động</a:t>
                      </a:r>
                      <a:r>
                        <a:rPr lang="en-US" dirty="0"/>
                        <a:t> </a:t>
                      </a:r>
                      <a:r>
                        <a:rPr lang="en-US" dirty="0" err="1"/>
                        <a:t>của</a:t>
                      </a:r>
                      <a:r>
                        <a:rPr lang="en-US" dirty="0"/>
                        <a:t> Robot)</a:t>
                      </a:r>
                    </a:p>
                  </a:txBody>
                  <a:tcPr anchor="ctr"/>
                </a:tc>
                <a:tc>
                  <a:txBody>
                    <a:bodyPr/>
                    <a:lstStyle/>
                    <a:p>
                      <a:pPr algn="ctr"/>
                      <a:r>
                        <a:rPr lang="en-US" dirty="0"/>
                        <a:t>9</a:t>
                      </a:r>
                    </a:p>
                  </a:txBody>
                  <a:tcPr anchor="ctr"/>
                </a:tc>
                <a:extLst>
                  <a:ext uri="{0D108BD9-81ED-4DB2-BD59-A6C34878D82A}">
                    <a16:rowId xmlns:a16="http://schemas.microsoft.com/office/drawing/2014/main" val="3952569001"/>
                  </a:ext>
                </a:extLst>
              </a:tr>
              <a:tr h="671244">
                <a:tc>
                  <a:txBody>
                    <a:bodyPr/>
                    <a:lstStyle/>
                    <a:p>
                      <a:pPr algn="l"/>
                      <a:r>
                        <a:rPr lang="en-US" dirty="0" err="1"/>
                        <a:t>Lắp</a:t>
                      </a:r>
                      <a:r>
                        <a:rPr lang="en-US" dirty="0"/>
                        <a:t> </a:t>
                      </a:r>
                      <a:r>
                        <a:rPr lang="en-US" dirty="0" err="1"/>
                        <a:t>rắp</a:t>
                      </a:r>
                      <a:r>
                        <a:rPr lang="en-US" dirty="0"/>
                        <a:t> Robot</a:t>
                      </a:r>
                    </a:p>
                  </a:txBody>
                  <a:tcPr anchor="ctr"/>
                </a:tc>
                <a:tc>
                  <a:txBody>
                    <a:bodyPr/>
                    <a:lstStyle/>
                    <a:p>
                      <a:pPr algn="ctr"/>
                      <a:r>
                        <a:rPr lang="en-US" dirty="0"/>
                        <a:t>35</a:t>
                      </a:r>
                    </a:p>
                  </a:txBody>
                  <a:tcPr anchor="ctr"/>
                </a:tc>
                <a:extLst>
                  <a:ext uri="{0D108BD9-81ED-4DB2-BD59-A6C34878D82A}">
                    <a16:rowId xmlns:a16="http://schemas.microsoft.com/office/drawing/2014/main" val="3884128065"/>
                  </a:ext>
                </a:extLst>
              </a:tr>
              <a:tr h="671244">
                <a:tc>
                  <a:txBody>
                    <a:bodyPr/>
                    <a:lstStyle/>
                    <a:p>
                      <a:pPr algn="l"/>
                      <a:r>
                        <a:rPr lang="en-US" dirty="0" err="1"/>
                        <a:t>Kiểm</a:t>
                      </a:r>
                      <a:r>
                        <a:rPr lang="en-US" dirty="0"/>
                        <a:t> </a:t>
                      </a:r>
                      <a:r>
                        <a:rPr lang="en-US" dirty="0" err="1"/>
                        <a:t>thử</a:t>
                      </a:r>
                      <a:r>
                        <a:rPr lang="en-US" dirty="0"/>
                        <a:t> </a:t>
                      </a:r>
                      <a:r>
                        <a:rPr lang="en-US" dirty="0" err="1"/>
                        <a:t>và</a:t>
                      </a:r>
                      <a:r>
                        <a:rPr lang="en-US" dirty="0"/>
                        <a:t> </a:t>
                      </a:r>
                      <a:r>
                        <a:rPr lang="en-US" dirty="0" err="1"/>
                        <a:t>chỉnh</a:t>
                      </a:r>
                      <a:r>
                        <a:rPr lang="en-US" dirty="0"/>
                        <a:t> </a:t>
                      </a:r>
                      <a:r>
                        <a:rPr lang="en-US" dirty="0" err="1"/>
                        <a:t>sửa</a:t>
                      </a:r>
                      <a:endParaRPr lang="en-US" dirty="0"/>
                    </a:p>
                  </a:txBody>
                  <a:tcPr anchor="ctr"/>
                </a:tc>
                <a:tc>
                  <a:txBody>
                    <a:bodyPr/>
                    <a:lstStyle/>
                    <a:p>
                      <a:pPr algn="ctr"/>
                      <a:r>
                        <a:rPr lang="en-US" dirty="0"/>
                        <a:t>7</a:t>
                      </a:r>
                    </a:p>
                  </a:txBody>
                  <a:tcPr anchor="ctr"/>
                </a:tc>
                <a:extLst>
                  <a:ext uri="{0D108BD9-81ED-4DB2-BD59-A6C34878D82A}">
                    <a16:rowId xmlns:a16="http://schemas.microsoft.com/office/drawing/2014/main" val="2161130563"/>
                  </a:ext>
                </a:extLst>
              </a:tr>
              <a:tr h="671244">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53</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2465DF20-6354-46C5-9F58-8FBDE2383C54}"/>
              </a:ext>
            </a:extLst>
          </p:cNvPr>
          <p:cNvSpPr txBox="1"/>
          <p:nvPr/>
        </p:nvSpPr>
        <p:spPr>
          <a:xfrm>
            <a:off x="838200" y="1567048"/>
            <a:ext cx="3172663" cy="461665"/>
          </a:xfrm>
          <a:prstGeom prst="rect">
            <a:avLst/>
          </a:prstGeom>
          <a:noFill/>
        </p:spPr>
        <p:txBody>
          <a:bodyPr wrap="none" rtlCol="0">
            <a:spAutoFit/>
          </a:bodyPr>
          <a:lstStyle/>
          <a:p>
            <a:r>
              <a:rPr lang="en-US" sz="2400" b="1" dirty="0"/>
              <a:t>2. </a:t>
            </a:r>
            <a:r>
              <a:rPr lang="en-US" sz="2400" b="1" dirty="0" err="1"/>
              <a:t>Hiện</a:t>
            </a:r>
            <a:r>
              <a:rPr lang="en-US" sz="2400" b="1" dirty="0"/>
              <a:t> </a:t>
            </a:r>
            <a:r>
              <a:rPr lang="en-US" sz="2400" b="1" dirty="0" err="1"/>
              <a:t>thực</a:t>
            </a:r>
            <a:r>
              <a:rPr lang="en-US" sz="2400" b="1" dirty="0"/>
              <a:t> </a:t>
            </a:r>
            <a:r>
              <a:rPr lang="en-US" sz="2400" b="1" dirty="0" err="1"/>
              <a:t>phần</a:t>
            </a:r>
            <a:r>
              <a:rPr lang="en-US" sz="2400" b="1" dirty="0"/>
              <a:t> </a:t>
            </a:r>
            <a:r>
              <a:rPr lang="en-US" sz="2400" b="1" dirty="0" err="1"/>
              <a:t>cứng</a:t>
            </a:r>
            <a:endParaRPr lang="en-US" sz="2400" b="1" dirty="0"/>
          </a:p>
        </p:txBody>
      </p:sp>
    </p:spTree>
    <p:extLst>
      <p:ext uri="{BB962C8B-B14F-4D97-AF65-F5344CB8AC3E}">
        <p14:creationId xmlns:p14="http://schemas.microsoft.com/office/powerpoint/2010/main" val="2489625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0882-61F1-420B-B01F-4DC226DC6F2B}"/>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B195C541-AA28-4F56-923F-9997E77DD596}"/>
              </a:ext>
            </a:extLst>
          </p:cNvPr>
          <p:cNvGraphicFramePr>
            <a:graphicFrameLocks noGrp="1"/>
          </p:cNvGraphicFramePr>
          <p:nvPr>
            <p:extLst>
              <p:ext uri="{D42A27DB-BD31-4B8C-83A1-F6EECF244321}">
                <p14:modId xmlns:p14="http://schemas.microsoft.com/office/powerpoint/2010/main" val="2647876806"/>
              </p:ext>
            </p:extLst>
          </p:nvPr>
        </p:nvGraphicFramePr>
        <p:xfrm>
          <a:off x="1905000" y="2204005"/>
          <a:ext cx="8382000" cy="3866635"/>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517295">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517295">
                <a:tc>
                  <a:txBody>
                    <a:bodyPr/>
                    <a:lstStyle/>
                    <a:p>
                      <a:pPr algn="l"/>
                      <a:r>
                        <a:rPr lang="en-US" dirty="0" err="1"/>
                        <a:t>Xây</a:t>
                      </a:r>
                      <a:r>
                        <a:rPr lang="en-US" dirty="0"/>
                        <a:t> </a:t>
                      </a:r>
                      <a:r>
                        <a:rPr lang="en-US" dirty="0" err="1"/>
                        <a:t>dựng</a:t>
                      </a:r>
                      <a:r>
                        <a:rPr lang="en-US" dirty="0"/>
                        <a:t> </a:t>
                      </a:r>
                      <a:r>
                        <a:rPr lang="en-US" dirty="0" err="1"/>
                        <a:t>và</a:t>
                      </a:r>
                      <a:r>
                        <a:rPr lang="en-US" dirty="0"/>
                        <a:t> training model AI (</a:t>
                      </a:r>
                      <a:r>
                        <a:rPr lang="en-US" dirty="0" err="1"/>
                        <a:t>Chuẩn</a:t>
                      </a:r>
                      <a:r>
                        <a:rPr lang="en-US" dirty="0"/>
                        <a:t> </a:t>
                      </a:r>
                      <a:r>
                        <a:rPr lang="en-US" dirty="0" err="1"/>
                        <a:t>bị</a:t>
                      </a:r>
                      <a:r>
                        <a:rPr lang="en-US" dirty="0"/>
                        <a:t> data set, </a:t>
                      </a:r>
                      <a:r>
                        <a:rPr lang="en-US" dirty="0" err="1"/>
                        <a:t>xây</a:t>
                      </a:r>
                      <a:r>
                        <a:rPr lang="en-US" dirty="0"/>
                        <a:t> </a:t>
                      </a:r>
                      <a:r>
                        <a:rPr lang="en-US" dirty="0" err="1"/>
                        <a:t>dựng</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14</a:t>
                      </a:r>
                    </a:p>
                  </a:txBody>
                  <a:tcPr anchor="ctr"/>
                </a:tc>
                <a:extLst>
                  <a:ext uri="{0D108BD9-81ED-4DB2-BD59-A6C34878D82A}">
                    <a16:rowId xmlns:a16="http://schemas.microsoft.com/office/drawing/2014/main" val="1555700943"/>
                  </a:ext>
                </a:extLst>
              </a:tr>
              <a:tr h="517295">
                <a:tc>
                  <a:txBody>
                    <a:bodyPr/>
                    <a:lstStyle/>
                    <a:p>
                      <a:pPr algn="l"/>
                      <a:r>
                        <a:rPr lang="en-US" dirty="0" err="1"/>
                        <a:t>Tạo</a:t>
                      </a:r>
                      <a:r>
                        <a:rPr lang="en-US" dirty="0"/>
                        <a:t> </a:t>
                      </a:r>
                      <a:r>
                        <a:rPr lang="en-US" dirty="0" err="1"/>
                        <a:t>dư</a:t>
                      </a:r>
                      <a:r>
                        <a:rPr lang="en-US" dirty="0"/>
                        <a:t> </a:t>
                      </a:r>
                      <a:r>
                        <a:rPr lang="en-US" dirty="0" err="1"/>
                        <a:t>án</a:t>
                      </a:r>
                      <a:r>
                        <a:rPr lang="en-US" dirty="0"/>
                        <a:t> </a:t>
                      </a:r>
                      <a:r>
                        <a:rPr lang="en-US" dirty="0" err="1"/>
                        <a:t>và</a:t>
                      </a:r>
                      <a:r>
                        <a:rPr lang="en-US" dirty="0"/>
                        <a:t> set up </a:t>
                      </a:r>
                      <a:r>
                        <a:rPr lang="en-US" dirty="0" err="1"/>
                        <a:t>môi</a:t>
                      </a:r>
                      <a:r>
                        <a:rPr lang="en-US" dirty="0"/>
                        <a:t> </a:t>
                      </a:r>
                      <a:r>
                        <a:rPr lang="en-US" dirty="0" err="1"/>
                        <a:t>trường</a:t>
                      </a:r>
                      <a:endParaRPr lang="en-US" dirty="0"/>
                    </a:p>
                  </a:txBody>
                  <a:tcPr anchor="ctr"/>
                </a:tc>
                <a:tc>
                  <a:txBody>
                    <a:bodyPr/>
                    <a:lstStyle/>
                    <a:p>
                      <a:pPr algn="ctr"/>
                      <a:r>
                        <a:rPr lang="en-US" dirty="0"/>
                        <a:t>1</a:t>
                      </a:r>
                    </a:p>
                  </a:txBody>
                  <a:tcPr anchor="ctr"/>
                </a:tc>
                <a:extLst>
                  <a:ext uri="{0D108BD9-81ED-4DB2-BD59-A6C34878D82A}">
                    <a16:rowId xmlns:a16="http://schemas.microsoft.com/office/drawing/2014/main" val="3952569001"/>
                  </a:ext>
                </a:extLst>
              </a:tr>
              <a:tr h="517295">
                <a:tc>
                  <a:txBody>
                    <a:bodyPr/>
                    <a:lstStyle/>
                    <a:p>
                      <a:pPr algn="l"/>
                      <a:r>
                        <a:rPr lang="en-US" dirty="0" err="1"/>
                        <a:t>Thiết</a:t>
                      </a:r>
                      <a:r>
                        <a:rPr lang="en-US" dirty="0"/>
                        <a:t> </a:t>
                      </a:r>
                      <a:r>
                        <a:rPr lang="en-US" dirty="0" err="1"/>
                        <a:t>kế</a:t>
                      </a:r>
                      <a:r>
                        <a:rPr lang="en-US" dirty="0"/>
                        <a:t> </a:t>
                      </a:r>
                      <a:r>
                        <a:rPr lang="en-US" dirty="0" err="1"/>
                        <a:t>và</a:t>
                      </a:r>
                      <a:r>
                        <a:rPr lang="en-US" dirty="0"/>
                        <a:t> </a:t>
                      </a:r>
                      <a:r>
                        <a:rPr lang="en-US" dirty="0" err="1"/>
                        <a:t>hiện</a:t>
                      </a:r>
                      <a:r>
                        <a:rPr lang="en-US" dirty="0"/>
                        <a:t> </a:t>
                      </a:r>
                      <a:r>
                        <a:rPr lang="en-US" dirty="0" err="1"/>
                        <a:t>thực</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Robot</a:t>
                      </a:r>
                    </a:p>
                  </a:txBody>
                  <a:tcPr anchor="ctr"/>
                </a:tc>
                <a:tc>
                  <a:txBody>
                    <a:bodyPr/>
                    <a:lstStyle/>
                    <a:p>
                      <a:pPr algn="ctr"/>
                      <a:r>
                        <a:rPr lang="en-US" dirty="0"/>
                        <a:t>17</a:t>
                      </a:r>
                    </a:p>
                  </a:txBody>
                  <a:tcPr anchor="ctr"/>
                </a:tc>
                <a:extLst>
                  <a:ext uri="{0D108BD9-81ED-4DB2-BD59-A6C34878D82A}">
                    <a16:rowId xmlns:a16="http://schemas.microsoft.com/office/drawing/2014/main" val="3884128065"/>
                  </a:ext>
                </a:extLst>
              </a:tr>
              <a:tr h="517295">
                <a:tc>
                  <a:txBody>
                    <a:bodyPr/>
                    <a:lstStyle/>
                    <a:p>
                      <a:pPr algn="l"/>
                      <a:r>
                        <a:rPr lang="en-US" dirty="0" err="1"/>
                        <a:t>Tích</a:t>
                      </a:r>
                      <a:r>
                        <a:rPr lang="en-US" dirty="0"/>
                        <a:t> </a:t>
                      </a:r>
                      <a:r>
                        <a:rPr lang="en-US" dirty="0" err="1"/>
                        <a:t>hợp</a:t>
                      </a:r>
                      <a:r>
                        <a:rPr lang="en-US" dirty="0"/>
                        <a:t> </a:t>
                      </a:r>
                      <a:r>
                        <a:rPr lang="en-US" dirty="0" err="1"/>
                        <a:t>mô</a:t>
                      </a:r>
                      <a:r>
                        <a:rPr lang="en-US" dirty="0"/>
                        <a:t> </a:t>
                      </a:r>
                      <a:r>
                        <a:rPr lang="en-US" dirty="0" err="1"/>
                        <a:t>hình</a:t>
                      </a:r>
                      <a:r>
                        <a:rPr lang="en-US" dirty="0"/>
                        <a:t> AI </a:t>
                      </a:r>
                      <a:r>
                        <a:rPr lang="en-US" dirty="0" err="1"/>
                        <a:t>đã</a:t>
                      </a:r>
                      <a:r>
                        <a:rPr lang="en-US" dirty="0"/>
                        <a:t> </a:t>
                      </a:r>
                      <a:r>
                        <a:rPr lang="en-US" dirty="0" err="1"/>
                        <a:t>tạo</a:t>
                      </a:r>
                      <a:r>
                        <a:rPr lang="en-US" dirty="0"/>
                        <a:t> </a:t>
                      </a:r>
                      <a:r>
                        <a:rPr lang="en-US" dirty="0" err="1"/>
                        <a:t>vào</a:t>
                      </a:r>
                      <a:r>
                        <a:rPr lang="en-US" dirty="0"/>
                        <a:t> Robot</a:t>
                      </a:r>
                    </a:p>
                  </a:txBody>
                  <a:tcPr anchor="ctr"/>
                </a:tc>
                <a:tc>
                  <a:txBody>
                    <a:bodyPr/>
                    <a:lstStyle/>
                    <a:p>
                      <a:pPr algn="ctr"/>
                      <a:r>
                        <a:rPr lang="en-US" dirty="0"/>
                        <a:t>4</a:t>
                      </a:r>
                    </a:p>
                  </a:txBody>
                  <a:tcPr anchor="ctr"/>
                </a:tc>
                <a:extLst>
                  <a:ext uri="{0D108BD9-81ED-4DB2-BD59-A6C34878D82A}">
                    <a16:rowId xmlns:a16="http://schemas.microsoft.com/office/drawing/2014/main" val="2161130563"/>
                  </a:ext>
                </a:extLst>
              </a:tr>
              <a:tr h="517295">
                <a:tc>
                  <a:txBody>
                    <a:bodyPr/>
                    <a:lstStyle/>
                    <a:p>
                      <a:pPr algn="l"/>
                      <a:r>
                        <a:rPr lang="en-US" dirty="0" err="1"/>
                        <a:t>Nạp</a:t>
                      </a:r>
                      <a:r>
                        <a:rPr lang="en-US" dirty="0"/>
                        <a:t> code </a:t>
                      </a:r>
                      <a:r>
                        <a:rPr lang="en-US" dirty="0" err="1"/>
                        <a:t>vào</a:t>
                      </a:r>
                      <a:r>
                        <a:rPr lang="en-US" dirty="0"/>
                        <a:t> </a:t>
                      </a:r>
                      <a:r>
                        <a:rPr lang="en-US" dirty="0" err="1"/>
                        <a:t>phần</a:t>
                      </a:r>
                      <a:r>
                        <a:rPr lang="en-US" dirty="0"/>
                        <a:t> </a:t>
                      </a:r>
                      <a:r>
                        <a:rPr lang="en-US" dirty="0" err="1"/>
                        <a:t>cứng</a:t>
                      </a:r>
                      <a:r>
                        <a:rPr lang="en-US" dirty="0"/>
                        <a:t>, </a:t>
                      </a:r>
                      <a:r>
                        <a:rPr lang="en-US" dirty="0" err="1"/>
                        <a:t>chạy</a:t>
                      </a:r>
                      <a:r>
                        <a:rPr lang="en-US" dirty="0"/>
                        <a:t> </a:t>
                      </a:r>
                      <a:r>
                        <a:rPr lang="en-US" dirty="0" err="1"/>
                        <a:t>thử</a:t>
                      </a:r>
                      <a:r>
                        <a:rPr lang="en-US" dirty="0"/>
                        <a:t> </a:t>
                      </a:r>
                      <a:r>
                        <a:rPr lang="en-US" dirty="0" err="1"/>
                        <a:t>và</a:t>
                      </a:r>
                      <a:r>
                        <a:rPr lang="en-US" dirty="0"/>
                        <a:t> </a:t>
                      </a:r>
                      <a:r>
                        <a:rPr lang="en-US" dirty="0" err="1"/>
                        <a:t>sửa</a:t>
                      </a:r>
                      <a:r>
                        <a:rPr lang="en-US" dirty="0"/>
                        <a:t> </a:t>
                      </a:r>
                      <a:r>
                        <a:rPr lang="en-US" dirty="0" err="1"/>
                        <a:t>lỗi</a:t>
                      </a:r>
                      <a:endParaRPr lang="en-US" dirty="0"/>
                    </a:p>
                  </a:txBody>
                  <a:tcPr anchor="ctr"/>
                </a:tc>
                <a:tc>
                  <a:txBody>
                    <a:bodyPr/>
                    <a:lstStyle/>
                    <a:p>
                      <a:pPr algn="ctr"/>
                      <a:r>
                        <a:rPr lang="en-US" dirty="0"/>
                        <a:t>15</a:t>
                      </a:r>
                    </a:p>
                  </a:txBody>
                  <a:tcPr anchor="ctr"/>
                </a:tc>
                <a:extLst>
                  <a:ext uri="{0D108BD9-81ED-4DB2-BD59-A6C34878D82A}">
                    <a16:rowId xmlns:a16="http://schemas.microsoft.com/office/drawing/2014/main" val="2291209874"/>
                  </a:ext>
                </a:extLst>
              </a:tr>
              <a:tr h="517295">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51</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1155BD25-7D94-4986-89E7-94C63C770C08}"/>
              </a:ext>
            </a:extLst>
          </p:cNvPr>
          <p:cNvSpPr txBox="1"/>
          <p:nvPr/>
        </p:nvSpPr>
        <p:spPr>
          <a:xfrm>
            <a:off x="838200" y="1567048"/>
            <a:ext cx="3190297" cy="461665"/>
          </a:xfrm>
          <a:prstGeom prst="rect">
            <a:avLst/>
          </a:prstGeom>
          <a:noFill/>
        </p:spPr>
        <p:txBody>
          <a:bodyPr wrap="none" rtlCol="0">
            <a:spAutoFit/>
          </a:bodyPr>
          <a:lstStyle/>
          <a:p>
            <a:r>
              <a:rPr lang="en-US" sz="2400" b="1" dirty="0"/>
              <a:t>3. </a:t>
            </a:r>
            <a:r>
              <a:rPr lang="en-US" sz="2400" b="1" dirty="0" err="1"/>
              <a:t>Hiện</a:t>
            </a:r>
            <a:r>
              <a:rPr lang="en-US" sz="2400" b="1" dirty="0"/>
              <a:t> </a:t>
            </a:r>
            <a:r>
              <a:rPr lang="en-US" sz="2400" b="1" dirty="0" err="1"/>
              <a:t>thực</a:t>
            </a:r>
            <a:r>
              <a:rPr lang="en-US" sz="2400" b="1" dirty="0"/>
              <a:t> </a:t>
            </a:r>
            <a:r>
              <a:rPr lang="en-US" sz="2400" b="1" dirty="0" err="1"/>
              <a:t>phần</a:t>
            </a:r>
            <a:r>
              <a:rPr lang="en-US" sz="2400" b="1" dirty="0"/>
              <a:t> </a:t>
            </a:r>
            <a:r>
              <a:rPr lang="en-US" sz="2400" b="1" dirty="0" err="1"/>
              <a:t>mềm</a:t>
            </a:r>
            <a:endParaRPr lang="en-US" sz="2400" b="1" dirty="0"/>
          </a:p>
        </p:txBody>
      </p:sp>
    </p:spTree>
    <p:extLst>
      <p:ext uri="{BB962C8B-B14F-4D97-AF65-F5344CB8AC3E}">
        <p14:creationId xmlns:p14="http://schemas.microsoft.com/office/powerpoint/2010/main" val="6942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8820-66BB-4F32-B835-C990AB439F4B}"/>
              </a:ext>
            </a:extLst>
          </p:cNvPr>
          <p:cNvSpPr>
            <a:spLocks noGrp="1"/>
          </p:cNvSpPr>
          <p:nvPr>
            <p:ph type="title"/>
          </p:nvPr>
        </p:nvSpPr>
        <p:spPr>
          <a:xfrm>
            <a:off x="838200" y="241485"/>
            <a:ext cx="10515600" cy="1325563"/>
          </a:xfrm>
        </p:spPr>
        <p:txBody>
          <a:bodyPr/>
          <a:lstStyle/>
          <a:p>
            <a:r>
              <a:rPr lang="en-US" dirty="0" err="1">
                <a:latin typeface="+mn-lt"/>
              </a:rPr>
              <a:t>Kế</a:t>
            </a:r>
            <a:r>
              <a:rPr lang="en-US" dirty="0">
                <a:latin typeface="+mn-lt"/>
              </a:rPr>
              <a:t> </a:t>
            </a:r>
            <a:r>
              <a:rPr lang="en-US" dirty="0" err="1">
                <a:latin typeface="+mn-lt"/>
              </a:rPr>
              <a:t>hoạch</a:t>
            </a:r>
            <a:r>
              <a:rPr lang="en-US" dirty="0">
                <a:latin typeface="+mn-lt"/>
              </a:rPr>
              <a:t> </a:t>
            </a:r>
            <a:r>
              <a:rPr lang="en-US" dirty="0" err="1">
                <a:latin typeface="+mn-lt"/>
              </a:rPr>
              <a:t>cho</a:t>
            </a:r>
            <a:r>
              <a:rPr lang="en-US" dirty="0">
                <a:latin typeface="+mn-lt"/>
              </a:rPr>
              <a:t> </a:t>
            </a:r>
            <a:r>
              <a:rPr lang="en-US" dirty="0" err="1">
                <a:latin typeface="+mn-lt"/>
              </a:rPr>
              <a:t>giai</a:t>
            </a:r>
            <a:r>
              <a:rPr lang="en-US" dirty="0">
                <a:latin typeface="+mn-lt"/>
              </a:rPr>
              <a:t> </a:t>
            </a:r>
            <a:r>
              <a:rPr lang="en-US" dirty="0" err="1">
                <a:latin typeface="+mn-lt"/>
              </a:rPr>
              <a:t>đoạn</a:t>
            </a:r>
            <a:r>
              <a:rPr lang="en-US" dirty="0">
                <a:latin typeface="+mn-lt"/>
              </a:rPr>
              <a:t> 2</a:t>
            </a:r>
          </a:p>
        </p:txBody>
      </p:sp>
      <p:graphicFrame>
        <p:nvGraphicFramePr>
          <p:cNvPr id="3" name="Table 4">
            <a:extLst>
              <a:ext uri="{FF2B5EF4-FFF2-40B4-BE49-F238E27FC236}">
                <a16:creationId xmlns:a16="http://schemas.microsoft.com/office/drawing/2014/main" id="{5BB927DB-2AF0-455F-951C-507F6594F535}"/>
              </a:ext>
            </a:extLst>
          </p:cNvPr>
          <p:cNvGraphicFramePr>
            <a:graphicFrameLocks noGrp="1"/>
          </p:cNvGraphicFramePr>
          <p:nvPr>
            <p:extLst>
              <p:ext uri="{D42A27DB-BD31-4B8C-83A1-F6EECF244321}">
                <p14:modId xmlns:p14="http://schemas.microsoft.com/office/powerpoint/2010/main" val="1982398358"/>
              </p:ext>
            </p:extLst>
          </p:nvPr>
        </p:nvGraphicFramePr>
        <p:xfrm>
          <a:off x="1905000" y="2531533"/>
          <a:ext cx="8382000" cy="2391347"/>
        </p:xfrm>
        <a:graphic>
          <a:graphicData uri="http://schemas.openxmlformats.org/drawingml/2006/table">
            <a:tbl>
              <a:tblPr firstRow="1" bandRow="1">
                <a:tableStyleId>{5C22544A-7EE6-4342-B048-85BDC9FD1C3A}</a:tableStyleId>
              </a:tblPr>
              <a:tblGrid>
                <a:gridCol w="5080000">
                  <a:extLst>
                    <a:ext uri="{9D8B030D-6E8A-4147-A177-3AD203B41FA5}">
                      <a16:colId xmlns:a16="http://schemas.microsoft.com/office/drawing/2014/main" val="4162068776"/>
                    </a:ext>
                  </a:extLst>
                </a:gridCol>
                <a:gridCol w="3302000">
                  <a:extLst>
                    <a:ext uri="{9D8B030D-6E8A-4147-A177-3AD203B41FA5}">
                      <a16:colId xmlns:a16="http://schemas.microsoft.com/office/drawing/2014/main" val="1604102312"/>
                    </a:ext>
                  </a:extLst>
                </a:gridCol>
              </a:tblGrid>
              <a:tr h="914003">
                <a:tc>
                  <a:txBody>
                    <a:bodyPr/>
                    <a:lstStyle/>
                    <a:p>
                      <a:pPr algn="ctr"/>
                      <a:r>
                        <a:rPr lang="en-US" dirty="0" err="1"/>
                        <a:t>Tên</a:t>
                      </a:r>
                      <a:r>
                        <a:rPr lang="en-US" dirty="0"/>
                        <a:t> </a:t>
                      </a:r>
                      <a:r>
                        <a:rPr lang="en-US" dirty="0" err="1"/>
                        <a:t>nhiệm</a:t>
                      </a:r>
                      <a:r>
                        <a:rPr lang="en-US" dirty="0"/>
                        <a:t> </a:t>
                      </a:r>
                      <a:r>
                        <a:rPr lang="en-US" dirty="0" err="1"/>
                        <a:t>vụ</a:t>
                      </a:r>
                      <a:endParaRPr lang="en-US" dirty="0"/>
                    </a:p>
                  </a:txBody>
                  <a:tcPr anchor="ctr"/>
                </a:tc>
                <a:tc>
                  <a:txBody>
                    <a:bodyPr/>
                    <a:lstStyle/>
                    <a:p>
                      <a:pPr algn="ctr"/>
                      <a:r>
                        <a:rPr lang="en-US" dirty="0" err="1"/>
                        <a:t>Ước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ngày</a:t>
                      </a:r>
                      <a:r>
                        <a:rPr lang="en-US" dirty="0"/>
                        <a:t>)</a:t>
                      </a:r>
                    </a:p>
                  </a:txBody>
                  <a:tcPr anchor="ctr"/>
                </a:tc>
                <a:extLst>
                  <a:ext uri="{0D108BD9-81ED-4DB2-BD59-A6C34878D82A}">
                    <a16:rowId xmlns:a16="http://schemas.microsoft.com/office/drawing/2014/main" val="3697171778"/>
                  </a:ext>
                </a:extLst>
              </a:tr>
              <a:tr h="738672">
                <a:tc>
                  <a:txBody>
                    <a:bodyPr/>
                    <a:lstStyle/>
                    <a:p>
                      <a:pPr algn="l"/>
                      <a:r>
                        <a:rPr lang="en-US" dirty="0" err="1"/>
                        <a:t>Viết</a:t>
                      </a:r>
                      <a:r>
                        <a:rPr lang="en-US" dirty="0"/>
                        <a:t> </a:t>
                      </a:r>
                      <a:r>
                        <a:rPr lang="en-US" dirty="0" err="1"/>
                        <a:t>báo</a:t>
                      </a:r>
                      <a:r>
                        <a:rPr lang="en-US" dirty="0"/>
                        <a:t> </a:t>
                      </a:r>
                      <a:r>
                        <a:rPr lang="en-US" dirty="0" err="1"/>
                        <a:t>cáo</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ctr"/>
                      <a:r>
                        <a:rPr lang="en-US" dirty="0"/>
                        <a:t>7</a:t>
                      </a:r>
                    </a:p>
                  </a:txBody>
                  <a:tcPr anchor="ctr"/>
                </a:tc>
                <a:extLst>
                  <a:ext uri="{0D108BD9-81ED-4DB2-BD59-A6C34878D82A}">
                    <a16:rowId xmlns:a16="http://schemas.microsoft.com/office/drawing/2014/main" val="1555700943"/>
                  </a:ext>
                </a:extLst>
              </a:tr>
              <a:tr h="738672">
                <a:tc>
                  <a:txBody>
                    <a:bodyPr/>
                    <a:lstStyle/>
                    <a:p>
                      <a:pPr algn="l"/>
                      <a:r>
                        <a:rPr lang="en-US" b="1" dirty="0" err="1"/>
                        <a:t>Tổng</a:t>
                      </a:r>
                      <a:r>
                        <a:rPr lang="en-US" b="1" dirty="0"/>
                        <a:t> </a:t>
                      </a:r>
                      <a:r>
                        <a:rPr lang="en-US" b="1" dirty="0" err="1"/>
                        <a:t>ngày</a:t>
                      </a:r>
                      <a:r>
                        <a:rPr lang="en-US" b="1" dirty="0"/>
                        <a:t> </a:t>
                      </a:r>
                      <a:r>
                        <a:rPr lang="en-US" b="1" dirty="0" err="1"/>
                        <a:t>thực</a:t>
                      </a:r>
                      <a:r>
                        <a:rPr lang="en-US" b="1" dirty="0"/>
                        <a:t> </a:t>
                      </a:r>
                      <a:r>
                        <a:rPr lang="en-US" b="1" dirty="0" err="1"/>
                        <a:t>hiện</a:t>
                      </a:r>
                      <a:r>
                        <a:rPr lang="en-US" b="1" dirty="0"/>
                        <a:t> </a:t>
                      </a:r>
                    </a:p>
                  </a:txBody>
                  <a:tcPr anchor="ctr">
                    <a:solidFill>
                      <a:schemeClr val="accent2">
                        <a:lumMod val="60000"/>
                        <a:lumOff val="40000"/>
                      </a:schemeClr>
                    </a:solidFill>
                  </a:tcPr>
                </a:tc>
                <a:tc>
                  <a:txBody>
                    <a:bodyPr/>
                    <a:lstStyle/>
                    <a:p>
                      <a:pPr algn="ctr"/>
                      <a:r>
                        <a:rPr lang="en-US" b="1" dirty="0"/>
                        <a:t>7</a:t>
                      </a:r>
                    </a:p>
                  </a:txBody>
                  <a:tcPr anchor="ctr">
                    <a:solidFill>
                      <a:schemeClr val="accent2">
                        <a:lumMod val="60000"/>
                        <a:lumOff val="40000"/>
                      </a:schemeClr>
                    </a:solidFill>
                  </a:tcPr>
                </a:tc>
                <a:extLst>
                  <a:ext uri="{0D108BD9-81ED-4DB2-BD59-A6C34878D82A}">
                    <a16:rowId xmlns:a16="http://schemas.microsoft.com/office/drawing/2014/main" val="1246223664"/>
                  </a:ext>
                </a:extLst>
              </a:tr>
            </a:tbl>
          </a:graphicData>
        </a:graphic>
      </p:graphicFrame>
      <p:sp>
        <p:nvSpPr>
          <p:cNvPr id="4" name="TextBox 3">
            <a:extLst>
              <a:ext uri="{FF2B5EF4-FFF2-40B4-BE49-F238E27FC236}">
                <a16:creationId xmlns:a16="http://schemas.microsoft.com/office/drawing/2014/main" id="{314C4E7F-23FB-49B7-A2A6-AB215FC18508}"/>
              </a:ext>
            </a:extLst>
          </p:cNvPr>
          <p:cNvSpPr txBox="1"/>
          <p:nvPr/>
        </p:nvSpPr>
        <p:spPr>
          <a:xfrm>
            <a:off x="838200" y="1567048"/>
            <a:ext cx="2073901" cy="461665"/>
          </a:xfrm>
          <a:prstGeom prst="rect">
            <a:avLst/>
          </a:prstGeom>
          <a:noFill/>
        </p:spPr>
        <p:txBody>
          <a:bodyPr wrap="none" rtlCol="0">
            <a:spAutoFit/>
          </a:bodyPr>
          <a:lstStyle/>
          <a:p>
            <a:r>
              <a:rPr lang="en-US" sz="2400" b="1" dirty="0"/>
              <a:t>4. </a:t>
            </a:r>
            <a:r>
              <a:rPr lang="en-US" sz="2400" b="1" dirty="0" err="1"/>
              <a:t>Viết</a:t>
            </a:r>
            <a:r>
              <a:rPr lang="en-US" sz="2400" b="1" dirty="0"/>
              <a:t> </a:t>
            </a:r>
            <a:r>
              <a:rPr lang="en-US" sz="2400" b="1" dirty="0" err="1"/>
              <a:t>báo</a:t>
            </a:r>
            <a:r>
              <a:rPr lang="en-US" sz="2400" b="1" dirty="0"/>
              <a:t> </a:t>
            </a:r>
            <a:r>
              <a:rPr lang="en-US" sz="2400" b="1" dirty="0" err="1"/>
              <a:t>cáo</a:t>
            </a:r>
            <a:endParaRPr lang="en-US" sz="2400" b="1" dirty="0"/>
          </a:p>
        </p:txBody>
      </p:sp>
    </p:spTree>
    <p:extLst>
      <p:ext uri="{BB962C8B-B14F-4D97-AF65-F5344CB8AC3E}">
        <p14:creationId xmlns:p14="http://schemas.microsoft.com/office/powerpoint/2010/main" val="165199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2623866"/>
            <a:ext cx="10515600" cy="1610269"/>
          </a:xfrm>
        </p:spPr>
        <p:txBody>
          <a:bodyPr>
            <a:normAutofit fontScale="90000"/>
          </a:bodyPr>
          <a:lstStyle/>
          <a:p>
            <a:pPr algn="ctr"/>
            <a:r>
              <a:rPr lang="en-US" dirty="0">
                <a:latin typeface="+mn-lt"/>
              </a:rPr>
              <a:t>CẢM ƠN CÁC THẦY ĐÃ LẮNG NGHE PHẦN TRÌNH BÀY CỦA EM</a:t>
            </a:r>
          </a:p>
        </p:txBody>
      </p:sp>
    </p:spTree>
    <p:extLst>
      <p:ext uri="{BB962C8B-B14F-4D97-AF65-F5344CB8AC3E}">
        <p14:creationId xmlns:p14="http://schemas.microsoft.com/office/powerpoint/2010/main" val="383395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Tổng</a:t>
            </a:r>
            <a:r>
              <a:rPr lang="en-US" dirty="0">
                <a:latin typeface="+mn-lt"/>
              </a:rPr>
              <a:t> </a:t>
            </a:r>
            <a:r>
              <a:rPr lang="en-US" dirty="0" err="1">
                <a:latin typeface="+mn-lt"/>
              </a:rPr>
              <a:t>quan</a:t>
            </a:r>
            <a:endParaRPr lang="en-US" dirty="0"/>
          </a:p>
        </p:txBody>
      </p:sp>
      <p:sp>
        <p:nvSpPr>
          <p:cNvPr id="2" name="TextBox 1">
            <a:extLst>
              <a:ext uri="{FF2B5EF4-FFF2-40B4-BE49-F238E27FC236}">
                <a16:creationId xmlns:a16="http://schemas.microsoft.com/office/drawing/2014/main" id="{D8607114-0F6F-41DE-A957-61436D8DAB73}"/>
              </a:ext>
            </a:extLst>
          </p:cNvPr>
          <p:cNvSpPr txBox="1"/>
          <p:nvPr/>
        </p:nvSpPr>
        <p:spPr>
          <a:xfrm>
            <a:off x="1409414" y="2215617"/>
            <a:ext cx="4901634" cy="923330"/>
          </a:xfrm>
          <a:prstGeom prst="rect">
            <a:avLst/>
          </a:prstGeom>
          <a:noFill/>
        </p:spPr>
        <p:txBody>
          <a:bodyPr wrap="square" rtlCol="0">
            <a:spAutoFit/>
          </a:bodyPr>
          <a:lstStyle/>
          <a:p>
            <a:pPr marL="285750" indent="-285750">
              <a:buClr>
                <a:srgbClr val="5B9BD5"/>
              </a:buClr>
              <a:buFont typeface="Courier New" panose="02070309020205020404" pitchFamily="49" charset="0"/>
              <a:buChar char="-"/>
            </a:pPr>
            <a:r>
              <a:rPr lang="en-US" dirty="0" err="1"/>
              <a:t>Phân</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Sản</a:t>
            </a:r>
            <a:r>
              <a:rPr lang="en-US" dirty="0"/>
              <a:t> </a:t>
            </a:r>
            <a:r>
              <a:rPr lang="en-US" dirty="0" err="1"/>
              <a:t>xuất</a:t>
            </a:r>
            <a:r>
              <a:rPr lang="en-US" dirty="0"/>
              <a:t> </a:t>
            </a:r>
            <a:r>
              <a:rPr lang="en-US" dirty="0" err="1"/>
              <a:t>hàng</a:t>
            </a:r>
            <a:r>
              <a:rPr lang="en-US" dirty="0"/>
              <a:t> </a:t>
            </a:r>
            <a:r>
              <a:rPr lang="en-US" dirty="0" err="1"/>
              <a:t>hoá</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hàng</a:t>
            </a:r>
            <a:r>
              <a:rPr lang="en-US" dirty="0"/>
              <a:t> </a:t>
            </a:r>
            <a:r>
              <a:rPr lang="en-US" dirty="0" err="1"/>
              <a:t>hoá</a:t>
            </a:r>
            <a:endParaRPr lang="en-US" dirty="0"/>
          </a:p>
        </p:txBody>
      </p:sp>
      <p:sp>
        <p:nvSpPr>
          <p:cNvPr id="5" name="TextBox 4">
            <a:extLst>
              <a:ext uri="{FF2B5EF4-FFF2-40B4-BE49-F238E27FC236}">
                <a16:creationId xmlns:a16="http://schemas.microsoft.com/office/drawing/2014/main" id="{6B8B6355-FE07-47D1-AB99-1EAB7009F564}"/>
              </a:ext>
            </a:extLst>
          </p:cNvPr>
          <p:cNvSpPr txBox="1"/>
          <p:nvPr/>
        </p:nvSpPr>
        <p:spPr>
          <a:xfrm>
            <a:off x="1409414" y="3185113"/>
            <a:ext cx="5033739" cy="646331"/>
          </a:xfrm>
          <a:prstGeom prst="rect">
            <a:avLst/>
          </a:prstGeom>
          <a:noFill/>
        </p:spPr>
        <p:txBody>
          <a:bodyPr wrap="square" rtlCol="0">
            <a:spAutoFit/>
          </a:bodyPr>
          <a:lstStyle/>
          <a:p>
            <a:pPr marL="285750" indent="-285750">
              <a:buClr>
                <a:srgbClr val="5B9BD5"/>
              </a:buClr>
              <a:buFont typeface="Courier New" panose="02070309020205020404" pitchFamily="49" charset="0"/>
              <a:buChar char="-"/>
            </a:pPr>
            <a:r>
              <a:rPr lang="en-US" b="0" i="0" dirty="0" err="1">
                <a:effectLst/>
                <a:latin typeface="Calibri" panose="020F0502020204030204" pitchFamily="34" charset="0"/>
                <a:ea typeface="Calibri" panose="020F0502020204030204" pitchFamily="34" charset="0"/>
                <a:cs typeface="Calibri" panose="020F0502020204030204" pitchFamily="34" charset="0"/>
              </a:rPr>
              <a:t>Đối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với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một</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doanh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nghiệp</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việc</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phân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loại</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sản</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phẩm</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nhanh</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chống</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và</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hiệu</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quả</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err="1">
                <a:effectLst/>
                <a:latin typeface="Calibri" panose="020F0502020204030204" pitchFamily="34" charset="0"/>
                <a:ea typeface="Calibri" panose="020F0502020204030204" pitchFamily="34" charset="0"/>
                <a:cs typeface="Calibri" panose="020F0502020204030204" pitchFamily="34" charset="0"/>
              </a:rPr>
              <a:t>giúp</a:t>
            </a:r>
            <a:r>
              <a:rPr lang="en-US" dirty="0">
                <a:latin typeface="Calibri" panose="020F0502020204030204" pitchFamily="34" charset="0"/>
                <a:ea typeface="Calibri" panose="020F0502020204030204" pitchFamily="34" charset="0"/>
                <a:cs typeface="Calibri" panose="020F0502020204030204" pitchFamily="34" charset="0"/>
              </a:rPr>
              <a:t>:</a:t>
            </a:r>
          </a:p>
        </p:txBody>
      </p:sp>
      <p:pic>
        <p:nvPicPr>
          <p:cNvPr id="4" name="Graphic 3" descr="Upward trend with solid fill">
            <a:extLst>
              <a:ext uri="{FF2B5EF4-FFF2-40B4-BE49-F238E27FC236}">
                <a16:creationId xmlns:a16="http://schemas.microsoft.com/office/drawing/2014/main" id="{A5B9E702-5C2D-4BF9-8D5B-417ECDE77B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6081" y="3831444"/>
            <a:ext cx="548059" cy="548059"/>
          </a:xfrm>
          <a:prstGeom prst="rect">
            <a:avLst/>
          </a:prstGeom>
        </p:spPr>
      </p:pic>
      <p:pic>
        <p:nvPicPr>
          <p:cNvPr id="8" name="Graphic 7" descr="Piggy Bank with solid fill">
            <a:extLst>
              <a:ext uri="{FF2B5EF4-FFF2-40B4-BE49-F238E27FC236}">
                <a16:creationId xmlns:a16="http://schemas.microsoft.com/office/drawing/2014/main" id="{55C5E8FE-B57E-43DA-99FD-90BCEECE7D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8270" y="4477823"/>
            <a:ext cx="548059" cy="548059"/>
          </a:xfrm>
          <a:prstGeom prst="rect">
            <a:avLst/>
          </a:prstGeom>
        </p:spPr>
      </p:pic>
      <p:sp>
        <p:nvSpPr>
          <p:cNvPr id="12" name="TextBox 11">
            <a:extLst>
              <a:ext uri="{FF2B5EF4-FFF2-40B4-BE49-F238E27FC236}">
                <a16:creationId xmlns:a16="http://schemas.microsoft.com/office/drawing/2014/main" id="{FA359041-FA9D-4739-BBAF-B0444258DB10}"/>
              </a:ext>
            </a:extLst>
          </p:cNvPr>
          <p:cNvSpPr txBox="1"/>
          <p:nvPr/>
        </p:nvSpPr>
        <p:spPr>
          <a:xfrm>
            <a:off x="2122429" y="3920808"/>
            <a:ext cx="3251007" cy="369332"/>
          </a:xfrm>
          <a:prstGeom prst="rect">
            <a:avLst/>
          </a:prstGeom>
          <a:noFill/>
        </p:spPr>
        <p:txBody>
          <a:bodyPr wrap="square">
            <a:spAutoFit/>
          </a:bodyPr>
          <a:lstStyle/>
          <a:p>
            <a:pPr marL="285750" indent="-285750">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Nâng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hoạt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động</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13" name="TextBox 12">
            <a:extLst>
              <a:ext uri="{FF2B5EF4-FFF2-40B4-BE49-F238E27FC236}">
                <a16:creationId xmlns:a16="http://schemas.microsoft.com/office/drawing/2014/main" id="{A28BA7EE-151C-49DD-BD8E-2D2214CF2A47}"/>
              </a:ext>
            </a:extLst>
          </p:cNvPr>
          <p:cNvSpPr txBox="1"/>
          <p:nvPr/>
        </p:nvSpPr>
        <p:spPr>
          <a:xfrm>
            <a:off x="2122429" y="4428688"/>
            <a:ext cx="3086100"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Tiết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kiệm</a:t>
            </a:r>
            <a:r>
              <a:rPr lang="en-US" dirty="0">
                <a:latin typeface="Calibri" panose="020F0502020204030204" pitchFamily="34" charset="0"/>
                <a:ea typeface="Calibri" panose="020F0502020204030204" pitchFamily="34" charset="0"/>
                <a:cs typeface="Calibri" panose="020F0502020204030204" pitchFamily="34" charset="0"/>
              </a:rPr>
              <a:t> chi </a:t>
            </a:r>
            <a:r>
              <a:rPr lang="en-US" dirty="0" err="1">
                <a:latin typeface="Calibri" panose="020F0502020204030204" pitchFamily="34" charset="0"/>
                <a:ea typeface="Calibri" panose="020F0502020204030204" pitchFamily="34" charset="0"/>
                <a:cs typeface="Calibri" panose="020F0502020204030204" pitchFamily="34" charset="0"/>
              </a:rPr>
              <a:t>phí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doanh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nghiệp</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005238E8-99F2-42C6-A9A3-15170750DC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3153" y="2085182"/>
            <a:ext cx="4707651" cy="3137649"/>
          </a:xfrm>
          <a:prstGeom prst="hexagon">
            <a:avLst>
              <a:gd name="adj" fmla="val 29226"/>
              <a:gd name="vf" fmla="val 115470"/>
            </a:avLst>
          </a:prstGeom>
        </p:spPr>
      </p:pic>
      <p:sp>
        <p:nvSpPr>
          <p:cNvPr id="23" name="TextBox 22">
            <a:extLst>
              <a:ext uri="{FF2B5EF4-FFF2-40B4-BE49-F238E27FC236}">
                <a16:creationId xmlns:a16="http://schemas.microsoft.com/office/drawing/2014/main" id="{746C6992-A707-4A51-8FFB-787E5B591C2C}"/>
              </a:ext>
            </a:extLst>
          </p:cNvPr>
          <p:cNvSpPr txBox="1"/>
          <p:nvPr/>
        </p:nvSpPr>
        <p:spPr>
          <a:xfrm>
            <a:off x="902080" y="1410711"/>
            <a:ext cx="5533554" cy="461665"/>
          </a:xfrm>
          <a:prstGeom prst="rect">
            <a:avLst/>
          </a:prstGeom>
          <a:noFill/>
        </p:spPr>
        <p:txBody>
          <a:bodyPr wrap="square" rtlCol="0">
            <a:spAutoFit/>
          </a:bodyPr>
          <a:lstStyle/>
          <a:p>
            <a:r>
              <a:rPr lang="en-US" sz="2400" b="1" dirty="0" err="1">
                <a:solidFill>
                  <a:srgbClr val="5B9BD5"/>
                </a:solidFill>
              </a:rPr>
              <a:t>Tầm</a:t>
            </a:r>
            <a:r>
              <a:rPr lang="en-US" sz="2400" b="1" dirty="0">
                <a:solidFill>
                  <a:srgbClr val="5B9BD5"/>
                </a:solidFill>
              </a:rPr>
              <a:t> </a:t>
            </a:r>
            <a:r>
              <a:rPr lang="en-US" sz="2400" b="1" dirty="0" err="1">
                <a:solidFill>
                  <a:srgbClr val="5B9BD5"/>
                </a:solidFill>
              </a:rPr>
              <a:t>quan</a:t>
            </a:r>
            <a:r>
              <a:rPr lang="en-US" sz="2400" b="1" dirty="0">
                <a:solidFill>
                  <a:srgbClr val="5B9BD5"/>
                </a:solidFill>
              </a:rPr>
              <a:t> </a:t>
            </a:r>
            <a:r>
              <a:rPr lang="en-US" sz="2400" b="1" dirty="0" err="1">
                <a:solidFill>
                  <a:srgbClr val="5B9BD5"/>
                </a:solidFill>
              </a:rPr>
              <a:t>trọng</a:t>
            </a:r>
            <a:r>
              <a:rPr lang="en-US" sz="2400" b="1" dirty="0">
                <a:solidFill>
                  <a:srgbClr val="5B9BD5"/>
                </a:solidFill>
              </a:rPr>
              <a:t> </a:t>
            </a:r>
            <a:r>
              <a:rPr lang="en-US" sz="2400" b="1" dirty="0" err="1">
                <a:solidFill>
                  <a:srgbClr val="5B9BD5"/>
                </a:solidFill>
              </a:rPr>
              <a:t>của</a:t>
            </a:r>
            <a:r>
              <a:rPr lang="en-US" sz="2400" b="1" dirty="0">
                <a:solidFill>
                  <a:srgbClr val="5B9BD5"/>
                </a:solidFill>
              </a:rPr>
              <a:t> </a:t>
            </a:r>
            <a:r>
              <a:rPr lang="en-US" sz="2400" b="1" dirty="0" err="1">
                <a:solidFill>
                  <a:srgbClr val="5B9BD5"/>
                </a:solidFill>
              </a:rPr>
              <a:t>phân</a:t>
            </a:r>
            <a:r>
              <a:rPr lang="en-US" sz="2400" b="1" dirty="0">
                <a:solidFill>
                  <a:srgbClr val="5B9BD5"/>
                </a:solidFill>
              </a:rPr>
              <a:t> </a:t>
            </a:r>
            <a:r>
              <a:rPr lang="en-US" sz="2400" b="1" dirty="0" err="1">
                <a:solidFill>
                  <a:srgbClr val="5B9BD5"/>
                </a:solidFill>
              </a:rPr>
              <a:t>loại</a:t>
            </a:r>
            <a:r>
              <a:rPr lang="en-US" sz="2400" b="1" dirty="0">
                <a:solidFill>
                  <a:srgbClr val="5B9BD5"/>
                </a:solidFill>
              </a:rPr>
              <a:t> </a:t>
            </a:r>
            <a:r>
              <a:rPr lang="en-US" sz="2400" b="1" dirty="0" err="1">
                <a:solidFill>
                  <a:srgbClr val="5B9BD5"/>
                </a:solidFill>
              </a:rPr>
              <a:t>sản</a:t>
            </a:r>
            <a:r>
              <a:rPr lang="en-US" sz="2400" b="1" dirty="0">
                <a:solidFill>
                  <a:srgbClr val="5B9BD5"/>
                </a:solidFill>
              </a:rPr>
              <a:t> </a:t>
            </a:r>
            <a:r>
              <a:rPr lang="en-US" sz="2400" b="1" dirty="0" err="1">
                <a:solidFill>
                  <a:srgbClr val="5B9BD5"/>
                </a:solidFill>
              </a:rPr>
              <a:t>phẩm</a:t>
            </a:r>
            <a:endParaRPr lang="en-US" sz="2400" b="1" dirty="0">
              <a:solidFill>
                <a:srgbClr val="5B9BD5"/>
              </a:solidFill>
            </a:endParaRPr>
          </a:p>
        </p:txBody>
      </p:sp>
    </p:spTree>
    <p:extLst>
      <p:ext uri="{BB962C8B-B14F-4D97-AF65-F5344CB8AC3E}">
        <p14:creationId xmlns:p14="http://schemas.microsoft.com/office/powerpoint/2010/main" val="212194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Tổng</a:t>
            </a:r>
            <a:r>
              <a:rPr lang="en-US" dirty="0">
                <a:latin typeface="+mn-lt"/>
              </a:rPr>
              <a:t> </a:t>
            </a:r>
            <a:r>
              <a:rPr lang="en-US" dirty="0" err="1">
                <a:latin typeface="+mn-lt"/>
              </a:rPr>
              <a:t>quan</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902080" y="1410711"/>
            <a:ext cx="8389966" cy="461665"/>
          </a:xfrm>
          <a:prstGeom prst="rect">
            <a:avLst/>
          </a:prstGeom>
          <a:noFill/>
        </p:spPr>
        <p:txBody>
          <a:bodyPr wrap="square" rtlCol="0">
            <a:spAutoFit/>
          </a:bodyPr>
          <a:lstStyle/>
          <a:p>
            <a:r>
              <a:rPr lang="en-US" sz="2400" b="1" dirty="0" err="1">
                <a:solidFill>
                  <a:srgbClr val="5B9BD5"/>
                </a:solidFill>
              </a:rPr>
              <a:t>Cấu</a:t>
            </a:r>
            <a:r>
              <a:rPr lang="en-US" sz="2400" b="1" dirty="0">
                <a:solidFill>
                  <a:srgbClr val="5B9BD5"/>
                </a:solidFill>
              </a:rPr>
              <a:t> </a:t>
            </a:r>
            <a:r>
              <a:rPr lang="en-US" sz="2400" b="1" dirty="0" err="1">
                <a:solidFill>
                  <a:srgbClr val="5B9BD5"/>
                </a:solidFill>
              </a:rPr>
              <a:t>tạo</a:t>
            </a:r>
            <a:r>
              <a:rPr lang="en-US" sz="2400" b="1" dirty="0">
                <a:solidFill>
                  <a:srgbClr val="5B9BD5"/>
                </a:solidFill>
              </a:rPr>
              <a:t> </a:t>
            </a:r>
            <a:r>
              <a:rPr lang="en-US" sz="2400" b="1" dirty="0" err="1">
                <a:solidFill>
                  <a:srgbClr val="5B9BD5"/>
                </a:solidFill>
              </a:rPr>
              <a:t>phổ</a:t>
            </a:r>
            <a:r>
              <a:rPr lang="en-US" sz="2400" b="1" dirty="0">
                <a:solidFill>
                  <a:srgbClr val="5B9BD5"/>
                </a:solidFill>
              </a:rPr>
              <a:t> </a:t>
            </a:r>
            <a:r>
              <a:rPr lang="en-US" sz="2400" b="1" dirty="0" err="1">
                <a:solidFill>
                  <a:srgbClr val="5B9BD5"/>
                </a:solidFill>
              </a:rPr>
              <a:t>biến</a:t>
            </a:r>
            <a:r>
              <a:rPr lang="en-US" sz="2400" b="1" dirty="0">
                <a:solidFill>
                  <a:srgbClr val="5B9BD5"/>
                </a:solidFill>
              </a:rPr>
              <a:t> </a:t>
            </a:r>
            <a:r>
              <a:rPr lang="en-US" sz="2400" b="1" dirty="0" err="1">
                <a:solidFill>
                  <a:srgbClr val="5B9BD5"/>
                </a:solidFill>
              </a:rPr>
              <a:t>của</a:t>
            </a:r>
            <a:r>
              <a:rPr lang="en-US" sz="2400" b="1" dirty="0">
                <a:solidFill>
                  <a:srgbClr val="5B9BD5"/>
                </a:solidFill>
              </a:rPr>
              <a:t> </a:t>
            </a:r>
            <a:r>
              <a:rPr lang="en-US" sz="2400" b="1" dirty="0" err="1">
                <a:solidFill>
                  <a:srgbClr val="5B9BD5"/>
                </a:solidFill>
              </a:rPr>
              <a:t>các</a:t>
            </a:r>
            <a:r>
              <a:rPr lang="en-US" sz="2400" b="1" dirty="0">
                <a:solidFill>
                  <a:srgbClr val="5B9BD5"/>
                </a:solidFill>
              </a:rPr>
              <a:t> Robot </a:t>
            </a:r>
            <a:r>
              <a:rPr lang="en-US" sz="2400" b="1" dirty="0" err="1">
                <a:solidFill>
                  <a:srgbClr val="5B9BD5"/>
                </a:solidFill>
              </a:rPr>
              <a:t>phân</a:t>
            </a:r>
            <a:r>
              <a:rPr lang="en-US" sz="2400" b="1" dirty="0">
                <a:solidFill>
                  <a:srgbClr val="5B9BD5"/>
                </a:solidFill>
              </a:rPr>
              <a:t> </a:t>
            </a:r>
            <a:r>
              <a:rPr lang="en-US" sz="2400" b="1" dirty="0" err="1">
                <a:solidFill>
                  <a:srgbClr val="5B9BD5"/>
                </a:solidFill>
              </a:rPr>
              <a:t>loại</a:t>
            </a:r>
            <a:r>
              <a:rPr lang="en-US" sz="2400" b="1" dirty="0">
                <a:solidFill>
                  <a:srgbClr val="5B9BD5"/>
                </a:solidFill>
              </a:rPr>
              <a:t> </a:t>
            </a:r>
            <a:r>
              <a:rPr lang="en-US" sz="2400" b="1" dirty="0" err="1">
                <a:solidFill>
                  <a:srgbClr val="5B9BD5"/>
                </a:solidFill>
              </a:rPr>
              <a:t>sản</a:t>
            </a:r>
            <a:r>
              <a:rPr lang="en-US" sz="2400" b="1" dirty="0">
                <a:solidFill>
                  <a:srgbClr val="5B9BD5"/>
                </a:solidFill>
              </a:rPr>
              <a:t> </a:t>
            </a:r>
            <a:r>
              <a:rPr lang="en-US" sz="2400" b="1" dirty="0" err="1">
                <a:solidFill>
                  <a:srgbClr val="5B9BD5"/>
                </a:solidFill>
              </a:rPr>
              <a:t>phẩm</a:t>
            </a:r>
            <a:r>
              <a:rPr lang="en-US" sz="2400" b="1" dirty="0">
                <a:solidFill>
                  <a:srgbClr val="5B9BD5"/>
                </a:solidFill>
              </a:rPr>
              <a:t> </a:t>
            </a:r>
            <a:r>
              <a:rPr lang="en-US" sz="2400" b="1" dirty="0" err="1">
                <a:solidFill>
                  <a:srgbClr val="5B9BD5"/>
                </a:solidFill>
              </a:rPr>
              <a:t>hiện</a:t>
            </a:r>
            <a:r>
              <a:rPr lang="en-US" sz="2400" b="1" dirty="0">
                <a:solidFill>
                  <a:srgbClr val="5B9BD5"/>
                </a:solidFill>
              </a:rPr>
              <a:t> nay</a:t>
            </a:r>
          </a:p>
        </p:txBody>
      </p:sp>
      <p:pic>
        <p:nvPicPr>
          <p:cNvPr id="7" name="Picture 6">
            <a:extLst>
              <a:ext uri="{FF2B5EF4-FFF2-40B4-BE49-F238E27FC236}">
                <a16:creationId xmlns:a16="http://schemas.microsoft.com/office/drawing/2014/main" id="{24342485-699A-4C02-9D19-5014CB1A5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6454" y="1835911"/>
            <a:ext cx="3488426" cy="2015654"/>
          </a:xfrm>
          <a:prstGeom prst="rect">
            <a:avLst/>
          </a:prstGeom>
          <a:effectLst>
            <a:outerShdw blurRad="63500" sx="102000" sy="102000" algn="ctr" rotWithShape="0">
              <a:schemeClr val="tx2">
                <a:lumMod val="75000"/>
                <a:alpha val="10000"/>
              </a:schemeClr>
            </a:outerShdw>
          </a:effectLst>
        </p:spPr>
      </p:pic>
      <p:pic>
        <p:nvPicPr>
          <p:cNvPr id="10" name="Picture 9">
            <a:extLst>
              <a:ext uri="{FF2B5EF4-FFF2-40B4-BE49-F238E27FC236}">
                <a16:creationId xmlns:a16="http://schemas.microsoft.com/office/drawing/2014/main" id="{497DEFB7-61FB-4F01-B186-A3A3EDC66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700454" y="4400736"/>
            <a:ext cx="3522804" cy="1982834"/>
          </a:xfrm>
          <a:prstGeom prst="rect">
            <a:avLst/>
          </a:prstGeom>
        </p:spPr>
      </p:pic>
      <p:cxnSp>
        <p:nvCxnSpPr>
          <p:cNvPr id="16" name="Straight Arrow Connector 15">
            <a:extLst>
              <a:ext uri="{FF2B5EF4-FFF2-40B4-BE49-F238E27FC236}">
                <a16:creationId xmlns:a16="http://schemas.microsoft.com/office/drawing/2014/main" id="{356E1E52-2AC6-4F66-9FAF-467AD1F96E0C}"/>
              </a:ext>
            </a:extLst>
          </p:cNvPr>
          <p:cNvCxnSpPr>
            <a:cxnSpLocks/>
          </p:cNvCxnSpPr>
          <p:nvPr/>
        </p:nvCxnSpPr>
        <p:spPr>
          <a:xfrm>
            <a:off x="9461855" y="3971636"/>
            <a:ext cx="0" cy="386264"/>
          </a:xfrm>
          <a:prstGeom prst="straightConnector1">
            <a:avLst/>
          </a:prstGeom>
          <a:ln w="57150" cmpd="sn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4DD2CF-88A4-48A1-8263-30B68BF67346}"/>
              </a:ext>
            </a:extLst>
          </p:cNvPr>
          <p:cNvSpPr txBox="1"/>
          <p:nvPr/>
        </p:nvSpPr>
        <p:spPr>
          <a:xfrm>
            <a:off x="1116143" y="2246524"/>
            <a:ext cx="6374548" cy="923330"/>
          </a:xfrm>
          <a:prstGeom prst="rect">
            <a:avLst/>
          </a:prstGeom>
          <a:noFill/>
        </p:spPr>
        <p:txBody>
          <a:bodyPr wrap="square" rtlCol="0">
            <a:spAutoFit/>
          </a:bodyPr>
          <a:lstStyle/>
          <a:p>
            <a:pPr marL="285750" indent="-285750">
              <a:buClr>
                <a:srgbClr val="5B9BD5"/>
              </a:buClr>
              <a:buSzPct val="110000"/>
              <a:buFont typeface="Courier New" panose="02070309020205020404" pitchFamily="49" charset="0"/>
              <a:buChar char="-"/>
            </a:pPr>
            <a:r>
              <a:rPr lang="en-US" dirty="0"/>
              <a:t>Bao </a:t>
            </a:r>
            <a:r>
              <a:rPr lang="en-US" dirty="0" err="1"/>
              <a:t>gồm</a:t>
            </a:r>
            <a:r>
              <a:rPr lang="en-US" dirty="0"/>
              <a:t> 1 </a:t>
            </a:r>
            <a:r>
              <a:rPr lang="en-US" dirty="0" err="1"/>
              <a:t>cánh</a:t>
            </a:r>
            <a:r>
              <a:rPr lang="en-US" dirty="0"/>
              <a:t> </a:t>
            </a:r>
            <a:r>
              <a:rPr lang="en-US" dirty="0" err="1"/>
              <a:t>tay</a:t>
            </a:r>
            <a:r>
              <a:rPr lang="en-US" dirty="0"/>
              <a:t> robot </a:t>
            </a:r>
            <a:r>
              <a:rPr lang="en-US" dirty="0" err="1"/>
              <a:t>với</a:t>
            </a:r>
            <a:r>
              <a:rPr lang="en-US" dirty="0"/>
              <a:t> </a:t>
            </a:r>
            <a:r>
              <a:rPr lang="en-US" dirty="0" err="1"/>
              <a:t>tối</a:t>
            </a:r>
            <a:r>
              <a:rPr lang="en-US" dirty="0"/>
              <a:t> </a:t>
            </a:r>
            <a:r>
              <a:rPr lang="en-US" dirty="0" err="1"/>
              <a:t>thiểu</a:t>
            </a:r>
            <a:r>
              <a:rPr lang="en-US" dirty="0"/>
              <a:t> 6 </a:t>
            </a:r>
            <a:r>
              <a:rPr lang="en-US" dirty="0" err="1"/>
              <a:t>bậc</a:t>
            </a:r>
            <a:r>
              <a:rPr lang="en-US" dirty="0"/>
              <a:t> </a:t>
            </a:r>
            <a:r>
              <a:rPr lang="en-US" dirty="0" err="1"/>
              <a:t>tự</a:t>
            </a:r>
            <a:r>
              <a:rPr lang="en-US" dirty="0"/>
              <a:t> do (</a:t>
            </a:r>
            <a:r>
              <a:rPr lang="en-US" dirty="0" err="1"/>
              <a:t>thông</a:t>
            </a:r>
            <a:r>
              <a:rPr lang="en-US" dirty="0"/>
              <a:t> </a:t>
            </a:r>
            <a:r>
              <a:rPr lang="en-US" dirty="0" err="1"/>
              <a:t>thường</a:t>
            </a:r>
            <a:r>
              <a:rPr lang="en-US" dirty="0"/>
              <a:t> </a:t>
            </a:r>
            <a:r>
              <a:rPr lang="en-US" dirty="0" err="1"/>
              <a:t>là</a:t>
            </a:r>
            <a:r>
              <a:rPr lang="en-US" dirty="0"/>
              <a:t> 7) </a:t>
            </a:r>
            <a:r>
              <a:rPr lang="en-US" dirty="0" err="1"/>
              <a:t>được</a:t>
            </a:r>
            <a:r>
              <a:rPr lang="en-US" dirty="0"/>
              <a:t> </a:t>
            </a:r>
            <a:r>
              <a:rPr lang="en-US" dirty="0" err="1"/>
              <a:t>tích</a:t>
            </a:r>
            <a:r>
              <a:rPr lang="en-US" dirty="0"/>
              <a:t> </a:t>
            </a:r>
            <a:r>
              <a:rPr lang="en-US" dirty="0" err="1"/>
              <a:t>hợp</a:t>
            </a:r>
            <a:r>
              <a:rPr lang="en-US" dirty="0"/>
              <a:t> </a:t>
            </a:r>
            <a:r>
              <a:rPr lang="en-US" dirty="0" err="1"/>
              <a:t>một</a:t>
            </a:r>
            <a:r>
              <a:rPr lang="en-US" dirty="0"/>
              <a:t> camera </a:t>
            </a:r>
            <a:r>
              <a:rPr lang="en-US" dirty="0" err="1"/>
              <a:t>quan</a:t>
            </a:r>
            <a:r>
              <a:rPr lang="en-US" dirty="0"/>
              <a:t> </a:t>
            </a:r>
            <a:r>
              <a:rPr lang="en-US" dirty="0" err="1"/>
              <a:t>sát</a:t>
            </a:r>
            <a:r>
              <a:rPr lang="en-US" dirty="0"/>
              <a:t> </a:t>
            </a:r>
            <a:r>
              <a:rPr lang="en-US" dirty="0" err="1"/>
              <a:t>và</a:t>
            </a:r>
            <a:r>
              <a:rPr lang="en-US" dirty="0"/>
              <a:t> </a:t>
            </a:r>
            <a:r>
              <a:rPr lang="en-US" dirty="0" err="1"/>
              <a:t>một</a:t>
            </a:r>
            <a:r>
              <a:rPr lang="en-US" dirty="0"/>
              <a:t> </a:t>
            </a:r>
            <a:r>
              <a:rPr lang="en-US" dirty="0" err="1"/>
              <a:t>mỏ</a:t>
            </a:r>
            <a:r>
              <a:rPr lang="en-US" dirty="0"/>
              <a:t> </a:t>
            </a:r>
            <a:r>
              <a:rPr lang="en-US" dirty="0" err="1"/>
              <a:t>kẹp</a:t>
            </a:r>
            <a:r>
              <a:rPr lang="en-US" dirty="0"/>
              <a:t>. </a:t>
            </a:r>
          </a:p>
        </p:txBody>
      </p:sp>
      <p:sp>
        <p:nvSpPr>
          <p:cNvPr id="21" name="TextBox 20">
            <a:extLst>
              <a:ext uri="{FF2B5EF4-FFF2-40B4-BE49-F238E27FC236}">
                <a16:creationId xmlns:a16="http://schemas.microsoft.com/office/drawing/2014/main" id="{52C14CA1-8CE4-4BBF-8D54-C7B00E004F1E}"/>
              </a:ext>
            </a:extLst>
          </p:cNvPr>
          <p:cNvSpPr txBox="1"/>
          <p:nvPr/>
        </p:nvSpPr>
        <p:spPr>
          <a:xfrm>
            <a:off x="1116143" y="3157571"/>
            <a:ext cx="4753567" cy="646331"/>
          </a:xfrm>
          <a:prstGeom prst="rect">
            <a:avLst/>
          </a:prstGeom>
          <a:noFill/>
        </p:spPr>
        <p:txBody>
          <a:bodyPr wrap="square" rtlCol="0">
            <a:spAutoFit/>
          </a:bodyPr>
          <a:lstStyle/>
          <a:p>
            <a:pPr marL="285750" indent="-285750">
              <a:buClr>
                <a:srgbClr val="5B9BD5"/>
              </a:buClr>
              <a:buSzPct val="110000"/>
              <a:buFont typeface="Courier New" panose="02070309020205020404" pitchFamily="49" charset="0"/>
              <a:buChar char="-"/>
            </a:pPr>
            <a:r>
              <a:rPr lang="en-US" dirty="0"/>
              <a:t>Robot </a:t>
            </a:r>
            <a:r>
              <a:rPr lang="en-US" dirty="0" err="1"/>
              <a:t>được</a:t>
            </a:r>
            <a:r>
              <a:rPr lang="en-US" dirty="0"/>
              <a:t> </a:t>
            </a:r>
            <a:r>
              <a:rPr lang="en-US" dirty="0" err="1"/>
              <a:t>lắp</a:t>
            </a:r>
            <a:r>
              <a:rPr lang="en-US" dirty="0"/>
              <a:t> </a:t>
            </a:r>
            <a:r>
              <a:rPr lang="en-US" dirty="0" err="1"/>
              <a:t>đặt</a:t>
            </a:r>
            <a:r>
              <a:rPr lang="en-US" dirty="0"/>
              <a:t> </a:t>
            </a:r>
            <a:r>
              <a:rPr lang="en-US" dirty="0" err="1"/>
              <a:t>cố</a:t>
            </a:r>
            <a:r>
              <a:rPr lang="en-US" dirty="0"/>
              <a:t> </a:t>
            </a:r>
            <a:r>
              <a:rPr lang="en-US" dirty="0" err="1"/>
              <a:t>định</a:t>
            </a:r>
            <a:r>
              <a:rPr lang="en-US" dirty="0"/>
              <a:t> </a:t>
            </a:r>
            <a:r>
              <a:rPr lang="en-US" dirty="0" err="1"/>
              <a:t>dọc</a:t>
            </a:r>
            <a:r>
              <a:rPr lang="en-US" dirty="0"/>
              <a:t> </a:t>
            </a:r>
            <a:r>
              <a:rPr lang="en-US" dirty="0" err="1"/>
              <a:t>theo</a:t>
            </a:r>
            <a:r>
              <a:rPr lang="en-US" dirty="0"/>
              <a:t> 1 </a:t>
            </a:r>
            <a:r>
              <a:rPr lang="en-US" dirty="0" err="1"/>
              <a:t>băng</a:t>
            </a:r>
            <a:r>
              <a:rPr lang="en-US" dirty="0"/>
              <a:t> </a:t>
            </a:r>
            <a:r>
              <a:rPr lang="en-US" dirty="0" err="1"/>
              <a:t>truyền</a:t>
            </a:r>
            <a:r>
              <a:rPr lang="en-US" dirty="0"/>
              <a:t> </a:t>
            </a:r>
            <a:r>
              <a:rPr lang="en-US" dirty="0" err="1"/>
              <a:t>sản</a:t>
            </a:r>
            <a:r>
              <a:rPr lang="en-US" dirty="0"/>
              <a:t> </a:t>
            </a:r>
            <a:r>
              <a:rPr lang="en-US" dirty="0" err="1"/>
              <a:t>phẩm</a:t>
            </a:r>
            <a:r>
              <a:rPr lang="en-US" dirty="0"/>
              <a:t>. </a:t>
            </a:r>
          </a:p>
        </p:txBody>
      </p:sp>
      <p:sp>
        <p:nvSpPr>
          <p:cNvPr id="29" name="TextBox 28">
            <a:extLst>
              <a:ext uri="{FF2B5EF4-FFF2-40B4-BE49-F238E27FC236}">
                <a16:creationId xmlns:a16="http://schemas.microsoft.com/office/drawing/2014/main" id="{8C05FC55-FF8D-4805-A59D-13A2D2F3A23E}"/>
              </a:ext>
            </a:extLst>
          </p:cNvPr>
          <p:cNvSpPr txBox="1"/>
          <p:nvPr/>
        </p:nvSpPr>
        <p:spPr>
          <a:xfrm>
            <a:off x="1079585" y="3851565"/>
            <a:ext cx="6584307" cy="369332"/>
          </a:xfrm>
          <a:prstGeom prst="rect">
            <a:avLst/>
          </a:prstGeom>
          <a:noFill/>
        </p:spPr>
        <p:txBody>
          <a:bodyPr wrap="square">
            <a:spAutoFit/>
          </a:bodyPr>
          <a:lstStyle/>
          <a:p>
            <a:pPr marL="285750" indent="-285750">
              <a:buClr>
                <a:srgbClr val="5B9BD5"/>
              </a:buClr>
              <a:buSzPct val="110000"/>
              <a:buFont typeface="Courier New" panose="02070309020205020404" pitchFamily="49" charset="0"/>
              <a:buChar char="-"/>
            </a:pPr>
            <a:r>
              <a:rPr lang="en-US" dirty="0"/>
              <a:t>Robot </a:t>
            </a:r>
            <a:r>
              <a:rPr lang="en-US" dirty="0" err="1"/>
              <a:t>sẽ</a:t>
            </a:r>
            <a:r>
              <a:rPr lang="en-US" dirty="0"/>
              <a:t> </a:t>
            </a:r>
            <a:r>
              <a:rPr lang="en-US" dirty="0" err="1"/>
              <a:t>dùng</a:t>
            </a:r>
            <a:r>
              <a:rPr lang="en-US" dirty="0"/>
              <a:t> camera </a:t>
            </a:r>
            <a:r>
              <a:rPr lang="en-US" dirty="0" err="1"/>
              <a:t>để</a:t>
            </a:r>
            <a:r>
              <a:rPr lang="en-US" dirty="0"/>
              <a:t> </a:t>
            </a:r>
          </a:p>
        </p:txBody>
      </p:sp>
      <p:sp>
        <p:nvSpPr>
          <p:cNvPr id="30" name="Rectangle 29">
            <a:extLst>
              <a:ext uri="{FF2B5EF4-FFF2-40B4-BE49-F238E27FC236}">
                <a16:creationId xmlns:a16="http://schemas.microsoft.com/office/drawing/2014/main" id="{E9960557-B878-47A8-850B-D605846D2C3F}"/>
              </a:ext>
            </a:extLst>
          </p:cNvPr>
          <p:cNvSpPr/>
          <p:nvPr/>
        </p:nvSpPr>
        <p:spPr>
          <a:xfrm>
            <a:off x="1042541" y="4681613"/>
            <a:ext cx="1291511"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 </a:t>
            </a:r>
            <a:r>
              <a:rPr lang="en-US" dirty="0" err="1"/>
              <a:t>sát</a:t>
            </a:r>
            <a:endParaRPr lang="en-US" dirty="0"/>
          </a:p>
        </p:txBody>
      </p:sp>
      <p:sp>
        <p:nvSpPr>
          <p:cNvPr id="31" name="Rectangle 30">
            <a:extLst>
              <a:ext uri="{FF2B5EF4-FFF2-40B4-BE49-F238E27FC236}">
                <a16:creationId xmlns:a16="http://schemas.microsoft.com/office/drawing/2014/main" id="{8A1E6D6A-5FC1-4901-B8E5-8F74D3EAA8B6}"/>
              </a:ext>
            </a:extLst>
          </p:cNvPr>
          <p:cNvSpPr/>
          <p:nvPr/>
        </p:nvSpPr>
        <p:spPr>
          <a:xfrm>
            <a:off x="3111845" y="4362127"/>
            <a:ext cx="1691975" cy="1553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Phát</a:t>
            </a:r>
            <a:r>
              <a:rPr lang="en-US" dirty="0"/>
              <a:t> </a:t>
            </a:r>
            <a:r>
              <a:rPr lang="en-US" dirty="0" err="1"/>
              <a:t>hiện</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bằng</a:t>
            </a:r>
            <a:r>
              <a:rPr lang="en-US" dirty="0"/>
              <a:t> </a:t>
            </a:r>
            <a:r>
              <a:rPr lang="en-US" dirty="0" err="1"/>
              <a:t>công</a:t>
            </a:r>
            <a:r>
              <a:rPr lang="en-US" dirty="0"/>
              <a:t> </a:t>
            </a:r>
            <a:r>
              <a:rPr lang="en-US" dirty="0" err="1"/>
              <a:t>nghệ</a:t>
            </a:r>
            <a:r>
              <a:rPr lang="en-US" dirty="0"/>
              <a:t> Computer Vision</a:t>
            </a:r>
          </a:p>
        </p:txBody>
      </p:sp>
      <p:sp>
        <p:nvSpPr>
          <p:cNvPr id="32" name="Rectangle 31">
            <a:extLst>
              <a:ext uri="{FF2B5EF4-FFF2-40B4-BE49-F238E27FC236}">
                <a16:creationId xmlns:a16="http://schemas.microsoft.com/office/drawing/2014/main" id="{AD9A2E7F-CD9B-48DF-A644-A0C42438A593}"/>
              </a:ext>
            </a:extLst>
          </p:cNvPr>
          <p:cNvSpPr/>
          <p:nvPr/>
        </p:nvSpPr>
        <p:spPr>
          <a:xfrm>
            <a:off x="5559356" y="4357900"/>
            <a:ext cx="1833195" cy="1566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Đưa</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đến</a:t>
            </a:r>
            <a:r>
              <a:rPr lang="en-US" dirty="0"/>
              <a:t> </a:t>
            </a:r>
            <a:r>
              <a:rPr lang="en-US" dirty="0" err="1"/>
              <a:t>các</a:t>
            </a:r>
            <a:r>
              <a:rPr lang="en-US" dirty="0"/>
              <a:t> bang </a:t>
            </a:r>
            <a:r>
              <a:rPr lang="en-US" dirty="0" err="1"/>
              <a:t>truyền</a:t>
            </a:r>
            <a:r>
              <a:rPr lang="en-US" dirty="0"/>
              <a:t> </a:t>
            </a:r>
            <a:r>
              <a:rPr lang="en-US" dirty="0" err="1"/>
              <a:t>hoặc</a:t>
            </a:r>
            <a:r>
              <a:rPr lang="en-US" dirty="0"/>
              <a:t> </a:t>
            </a:r>
            <a:r>
              <a:rPr lang="en-US" dirty="0" err="1"/>
              <a:t>khu</a:t>
            </a:r>
            <a:r>
              <a:rPr lang="en-US" dirty="0"/>
              <a:t> </a:t>
            </a:r>
            <a:r>
              <a:rPr lang="en-US" dirty="0" err="1"/>
              <a:t>vực</a:t>
            </a:r>
            <a:r>
              <a:rPr lang="en-US" dirty="0"/>
              <a:t> </a:t>
            </a:r>
            <a:r>
              <a:rPr lang="en-US" dirty="0" err="1"/>
              <a:t>khác</a:t>
            </a:r>
            <a:endParaRPr lang="en-US" dirty="0"/>
          </a:p>
        </p:txBody>
      </p:sp>
      <p:sp>
        <p:nvSpPr>
          <p:cNvPr id="33" name="Arrow: Right 32">
            <a:extLst>
              <a:ext uri="{FF2B5EF4-FFF2-40B4-BE49-F238E27FC236}">
                <a16:creationId xmlns:a16="http://schemas.microsoft.com/office/drawing/2014/main" id="{2CF69B12-714F-41C5-BC9B-2280A5E81158}"/>
              </a:ext>
            </a:extLst>
          </p:cNvPr>
          <p:cNvSpPr/>
          <p:nvPr/>
        </p:nvSpPr>
        <p:spPr>
          <a:xfrm>
            <a:off x="2548811" y="4963886"/>
            <a:ext cx="350982" cy="349854"/>
          </a:xfrm>
          <a:prstGeom prst="rightArrow">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6A4E7E8-13BA-4ABE-BDC1-9D53988D84BA}"/>
              </a:ext>
            </a:extLst>
          </p:cNvPr>
          <p:cNvSpPr/>
          <p:nvPr/>
        </p:nvSpPr>
        <p:spPr>
          <a:xfrm>
            <a:off x="5006097" y="4923912"/>
            <a:ext cx="350982" cy="349854"/>
          </a:xfrm>
          <a:prstGeom prst="rightArrow">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59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2.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đề</a:t>
            </a:r>
            <a:r>
              <a:rPr lang="en-US" dirty="0">
                <a:latin typeface="+mn-lt"/>
              </a:rPr>
              <a:t> </a:t>
            </a:r>
            <a:r>
              <a:rPr lang="en-US" dirty="0" err="1">
                <a:latin typeface="+mn-lt"/>
              </a:rPr>
              <a:t>tài</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Lý</a:t>
            </a:r>
            <a:r>
              <a:rPr lang="en-US" dirty="0"/>
              <a:t> do </a:t>
            </a:r>
            <a:r>
              <a:rPr lang="en-US" dirty="0" err="1"/>
              <a:t>chọn</a:t>
            </a:r>
            <a:r>
              <a:rPr lang="en-US" dirty="0"/>
              <a:t> </a:t>
            </a:r>
            <a:r>
              <a:rPr lang="en-US" dirty="0" err="1"/>
              <a:t>đề</a:t>
            </a:r>
            <a:r>
              <a:rPr lang="en-US" dirty="0"/>
              <a:t> </a:t>
            </a:r>
            <a:r>
              <a:rPr lang="en-US" dirty="0" err="1"/>
              <a:t>tài</a:t>
            </a:r>
            <a:r>
              <a:rPr lang="en-US" dirty="0"/>
              <a:t> </a:t>
            </a:r>
            <a:r>
              <a:rPr lang="en-US" dirty="0" err="1"/>
              <a:t>và</a:t>
            </a:r>
            <a:r>
              <a:rPr lang="en-US" dirty="0"/>
              <a:t> ý </a:t>
            </a:r>
            <a:r>
              <a:rPr lang="en-US" dirty="0" err="1"/>
              <a:t>nghĩa</a:t>
            </a:r>
            <a:r>
              <a:rPr lang="en-US" dirty="0"/>
              <a:t> </a:t>
            </a:r>
            <a:r>
              <a:rPr lang="en-US" dirty="0" err="1"/>
              <a:t>thực</a:t>
            </a:r>
            <a:r>
              <a:rPr lang="en-US" dirty="0"/>
              <a:t> </a:t>
            </a:r>
            <a:r>
              <a:rPr lang="en-US" dirty="0" err="1"/>
              <a:t>tiễn</a:t>
            </a:r>
            <a:endParaRPr lang="en-US" dirty="0"/>
          </a:p>
        </p:txBody>
      </p:sp>
    </p:spTree>
    <p:extLst>
      <p:ext uri="{BB962C8B-B14F-4D97-AF65-F5344CB8AC3E}">
        <p14:creationId xmlns:p14="http://schemas.microsoft.com/office/powerpoint/2010/main" val="95978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đề</a:t>
            </a:r>
            <a:r>
              <a:rPr lang="en-US" dirty="0">
                <a:latin typeface="+mn-lt"/>
              </a:rPr>
              <a:t> </a:t>
            </a:r>
            <a:r>
              <a:rPr lang="en-US" dirty="0" err="1">
                <a:latin typeface="+mn-lt"/>
              </a:rPr>
              <a:t>tài</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4722584" y="1517510"/>
            <a:ext cx="2374520" cy="461665"/>
          </a:xfrm>
          <a:prstGeom prst="rect">
            <a:avLst/>
          </a:prstGeom>
          <a:noFill/>
        </p:spPr>
        <p:txBody>
          <a:bodyPr wrap="square" rtlCol="0">
            <a:spAutoFit/>
          </a:bodyPr>
          <a:lstStyle/>
          <a:p>
            <a:r>
              <a:rPr lang="en-US" sz="2400" b="1" dirty="0" err="1">
                <a:solidFill>
                  <a:srgbClr val="5B9BD5"/>
                </a:solidFill>
              </a:rPr>
              <a:t>Lý</a:t>
            </a:r>
            <a:r>
              <a:rPr lang="en-US" sz="2400" b="1" dirty="0">
                <a:solidFill>
                  <a:srgbClr val="5B9BD5"/>
                </a:solidFill>
              </a:rPr>
              <a:t> do </a:t>
            </a:r>
            <a:r>
              <a:rPr lang="en-US" sz="2400" b="1" dirty="0" err="1">
                <a:solidFill>
                  <a:srgbClr val="5B9BD5"/>
                </a:solidFill>
              </a:rPr>
              <a:t>chọn</a:t>
            </a:r>
            <a:r>
              <a:rPr lang="en-US" sz="2400" b="1" dirty="0">
                <a:solidFill>
                  <a:srgbClr val="5B9BD5"/>
                </a:solidFill>
              </a:rPr>
              <a:t> </a:t>
            </a:r>
            <a:r>
              <a:rPr lang="en-US" sz="2400" b="1" dirty="0" err="1">
                <a:solidFill>
                  <a:srgbClr val="5B9BD5"/>
                </a:solidFill>
              </a:rPr>
              <a:t>đề</a:t>
            </a:r>
            <a:r>
              <a:rPr lang="en-US" sz="2400" b="1" dirty="0">
                <a:solidFill>
                  <a:srgbClr val="5B9BD5"/>
                </a:solidFill>
              </a:rPr>
              <a:t> </a:t>
            </a:r>
            <a:r>
              <a:rPr lang="en-US" sz="2400" b="1" dirty="0" err="1">
                <a:solidFill>
                  <a:srgbClr val="5B9BD5"/>
                </a:solidFill>
              </a:rPr>
              <a:t>tài</a:t>
            </a:r>
            <a:endParaRPr lang="en-US" sz="2400" b="1" dirty="0">
              <a:solidFill>
                <a:srgbClr val="5B9BD5"/>
              </a:solidFill>
            </a:endParaRPr>
          </a:p>
        </p:txBody>
      </p:sp>
      <p:sp>
        <p:nvSpPr>
          <p:cNvPr id="2" name="TextBox 1">
            <a:extLst>
              <a:ext uri="{FF2B5EF4-FFF2-40B4-BE49-F238E27FC236}">
                <a16:creationId xmlns:a16="http://schemas.microsoft.com/office/drawing/2014/main" id="{6DD57547-F958-47E7-86CF-8E484129D9B5}"/>
              </a:ext>
            </a:extLst>
          </p:cNvPr>
          <p:cNvSpPr txBox="1"/>
          <p:nvPr/>
        </p:nvSpPr>
        <p:spPr>
          <a:xfrm>
            <a:off x="2705099" y="2098249"/>
            <a:ext cx="6781800" cy="646331"/>
          </a:xfrm>
          <a:prstGeom prst="rect">
            <a:avLst/>
          </a:prstGeom>
          <a:noFill/>
        </p:spPr>
        <p:txBody>
          <a:bodyPr wrap="square" rtlCol="0">
            <a:spAutoFit/>
          </a:bodyPr>
          <a:lstStyle/>
          <a:p>
            <a:r>
              <a:rPr lang="en-US" dirty="0" err="1"/>
              <a:t>Việc</a:t>
            </a:r>
            <a:r>
              <a:rPr lang="en-US" dirty="0"/>
              <a:t> </a:t>
            </a:r>
            <a:r>
              <a:rPr lang="en-US" dirty="0" err="1"/>
              <a:t>phân</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không</a:t>
            </a:r>
            <a:r>
              <a:rPr lang="en-US" dirty="0"/>
              <a:t> </a:t>
            </a:r>
            <a:r>
              <a:rPr lang="en-US" dirty="0" err="1"/>
              <a:t>chỉ</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các</a:t>
            </a:r>
            <a:r>
              <a:rPr lang="en-US" dirty="0"/>
              <a:t> </a:t>
            </a:r>
            <a:r>
              <a:rPr lang="en-US" dirty="0" err="1"/>
              <a:t>quá</a:t>
            </a:r>
            <a:r>
              <a:rPr lang="en-US" dirty="0"/>
              <a:t> </a:t>
            </a:r>
            <a:r>
              <a:rPr lang="en-US" dirty="0" err="1"/>
              <a:t>trình</a:t>
            </a:r>
            <a:r>
              <a:rPr lang="en-US" dirty="0"/>
              <a:t> </a:t>
            </a:r>
            <a:r>
              <a:rPr lang="en-US" dirty="0" err="1"/>
              <a:t>lắp</a:t>
            </a:r>
            <a:r>
              <a:rPr lang="en-US" dirty="0"/>
              <a:t> </a:t>
            </a:r>
            <a:r>
              <a:rPr lang="en-US" dirty="0" err="1"/>
              <a:t>rắp</a:t>
            </a:r>
            <a:r>
              <a:rPr lang="en-US" dirty="0"/>
              <a:t> </a:t>
            </a:r>
            <a:r>
              <a:rPr lang="en-US" dirty="0" err="1"/>
              <a:t>mà</a:t>
            </a:r>
            <a:r>
              <a:rPr lang="en-US" dirty="0"/>
              <a:t> </a:t>
            </a:r>
            <a:r>
              <a:rPr lang="en-US" dirty="0" err="1"/>
              <a:t>còn</a:t>
            </a:r>
            <a:r>
              <a:rPr lang="en-US" dirty="0"/>
              <a:t> </a:t>
            </a:r>
            <a:r>
              <a:rPr lang="en-US" dirty="0" err="1"/>
              <a:t>cho</a:t>
            </a:r>
            <a:r>
              <a:rPr lang="en-US" dirty="0"/>
              <a:t> </a:t>
            </a:r>
            <a:r>
              <a:rPr lang="en-US" dirty="0" err="1"/>
              <a:t>các</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phối</a:t>
            </a:r>
            <a:r>
              <a:rPr lang="en-US" dirty="0"/>
              <a:t> </a:t>
            </a:r>
            <a:r>
              <a:rPr lang="en-US" dirty="0" err="1"/>
              <a:t>sản</a:t>
            </a:r>
            <a:r>
              <a:rPr lang="en-US" dirty="0"/>
              <a:t> </a:t>
            </a:r>
            <a:r>
              <a:rPr lang="en-US" dirty="0" err="1"/>
              <a:t>phẩm</a:t>
            </a:r>
            <a:r>
              <a:rPr lang="en-US" dirty="0"/>
              <a:t>.</a:t>
            </a:r>
          </a:p>
        </p:txBody>
      </p:sp>
      <p:sp>
        <p:nvSpPr>
          <p:cNvPr id="12" name="TextBox 11">
            <a:extLst>
              <a:ext uri="{FF2B5EF4-FFF2-40B4-BE49-F238E27FC236}">
                <a16:creationId xmlns:a16="http://schemas.microsoft.com/office/drawing/2014/main" id="{89BBF5C9-A253-45C2-A84F-4B48EE6227CA}"/>
              </a:ext>
            </a:extLst>
          </p:cNvPr>
          <p:cNvSpPr txBox="1"/>
          <p:nvPr/>
        </p:nvSpPr>
        <p:spPr>
          <a:xfrm>
            <a:off x="2705100" y="2958179"/>
            <a:ext cx="6781799" cy="646331"/>
          </a:xfrm>
          <a:prstGeom prst="rect">
            <a:avLst/>
          </a:prstGeom>
          <a:noFill/>
        </p:spPr>
        <p:txBody>
          <a:bodyPr wrap="square" rtlCol="0">
            <a:spAutoFit/>
          </a:bodyPr>
          <a:lstStyle/>
          <a:p>
            <a:r>
              <a:rPr lang="en-US" dirty="0" err="1"/>
              <a:t>Các</a:t>
            </a:r>
            <a:r>
              <a:rPr lang="en-US" dirty="0"/>
              <a:t> </a:t>
            </a:r>
            <a:r>
              <a:rPr lang="en-US" dirty="0" err="1"/>
              <a:t>kho</a:t>
            </a:r>
            <a:r>
              <a:rPr lang="en-US" dirty="0"/>
              <a:t> </a:t>
            </a:r>
            <a:r>
              <a:rPr lang="en-US" dirty="0" err="1"/>
              <a:t>bãi</a:t>
            </a:r>
            <a:r>
              <a:rPr lang="en-US" dirty="0"/>
              <a:t> </a:t>
            </a:r>
            <a:r>
              <a:rPr lang="en-US" dirty="0" err="1"/>
              <a:t>tập</a:t>
            </a:r>
            <a:r>
              <a:rPr lang="en-US" dirty="0"/>
              <a:t> </a:t>
            </a:r>
            <a:r>
              <a:rPr lang="en-US" dirty="0" err="1"/>
              <a:t>kết</a:t>
            </a:r>
            <a:r>
              <a:rPr lang="en-US" dirty="0"/>
              <a:t> </a:t>
            </a:r>
            <a:r>
              <a:rPr lang="en-US" dirty="0" err="1"/>
              <a:t>hàng</a:t>
            </a:r>
            <a:r>
              <a:rPr lang="en-US" dirty="0"/>
              <a:t> </a:t>
            </a:r>
            <a:r>
              <a:rPr lang="en-US" dirty="0" err="1"/>
              <a:t>hoá</a:t>
            </a:r>
            <a:r>
              <a:rPr lang="en-US" dirty="0"/>
              <a:t> </a:t>
            </a:r>
            <a:r>
              <a:rPr lang="en-US" dirty="0" err="1"/>
              <a:t>của</a:t>
            </a:r>
            <a:r>
              <a:rPr lang="en-US" dirty="0"/>
              <a:t> </a:t>
            </a:r>
            <a:r>
              <a:rPr lang="en-US" dirty="0" err="1"/>
              <a:t>các</a:t>
            </a:r>
            <a:r>
              <a:rPr lang="en-US" dirty="0"/>
              <a:t> </a:t>
            </a:r>
            <a:r>
              <a:rPr lang="en-US" dirty="0" err="1"/>
              <a:t>công</a:t>
            </a:r>
            <a:r>
              <a:rPr lang="en-US" dirty="0"/>
              <a:t> ty </a:t>
            </a:r>
            <a:r>
              <a:rPr lang="en-US" dirty="0" err="1"/>
              <a:t>dịch</a:t>
            </a:r>
            <a:r>
              <a:rPr lang="en-US" dirty="0"/>
              <a:t> </a:t>
            </a:r>
            <a:r>
              <a:rPr lang="en-US" dirty="0" err="1"/>
              <a:t>vụ</a:t>
            </a:r>
            <a:r>
              <a:rPr lang="en-US" dirty="0"/>
              <a:t> </a:t>
            </a:r>
            <a:r>
              <a:rPr lang="en-US" dirty="0" err="1"/>
              <a:t>giao</a:t>
            </a:r>
            <a:r>
              <a:rPr lang="en-US" dirty="0"/>
              <a:t> </a:t>
            </a:r>
            <a:r>
              <a:rPr lang="en-US" dirty="0" err="1"/>
              <a:t>hàng</a:t>
            </a:r>
            <a:r>
              <a:rPr lang="en-US" dirty="0"/>
              <a:t> </a:t>
            </a:r>
            <a:r>
              <a:rPr lang="en-US" dirty="0" err="1"/>
              <a:t>thường</a:t>
            </a:r>
            <a:r>
              <a:rPr lang="en-US" dirty="0"/>
              <a:t> </a:t>
            </a:r>
            <a:r>
              <a:rPr lang="en-US" dirty="0" err="1"/>
              <a:t>khá</a:t>
            </a:r>
            <a:r>
              <a:rPr lang="en-US" dirty="0"/>
              <a:t> </a:t>
            </a:r>
            <a:r>
              <a:rPr lang="en-US" dirty="0" err="1"/>
              <a:t>bừa</a:t>
            </a:r>
            <a:r>
              <a:rPr lang="en-US" dirty="0"/>
              <a:t> </a:t>
            </a:r>
            <a:r>
              <a:rPr lang="en-US" dirty="0" err="1"/>
              <a:t>bộn</a:t>
            </a:r>
            <a:r>
              <a:rPr lang="en-US" dirty="0"/>
              <a:t> </a:t>
            </a:r>
            <a:r>
              <a:rPr lang="en-US" dirty="0" err="1"/>
              <a:t>làm</a:t>
            </a:r>
            <a:r>
              <a:rPr lang="en-US" dirty="0"/>
              <a:t> </a:t>
            </a:r>
            <a:r>
              <a:rPr lang="en-US" dirty="0" err="1"/>
              <a:t>việc</a:t>
            </a:r>
            <a:r>
              <a:rPr lang="en-US" dirty="0"/>
              <a:t> </a:t>
            </a:r>
            <a:r>
              <a:rPr lang="en-US" dirty="0" err="1"/>
              <a:t>tìm</a:t>
            </a:r>
            <a:r>
              <a:rPr lang="en-US" dirty="0"/>
              <a:t> </a:t>
            </a:r>
            <a:r>
              <a:rPr lang="en-US" dirty="0" err="1"/>
              <a:t>kiếm</a:t>
            </a:r>
            <a:r>
              <a:rPr lang="en-US" dirty="0"/>
              <a:t> hang </a:t>
            </a:r>
            <a:r>
              <a:rPr lang="en-US" dirty="0" err="1"/>
              <a:t>hoá</a:t>
            </a:r>
            <a:r>
              <a:rPr lang="en-US" dirty="0"/>
              <a:t> </a:t>
            </a:r>
            <a:r>
              <a:rPr lang="en-US" dirty="0" err="1"/>
              <a:t>rất</a:t>
            </a:r>
            <a:r>
              <a:rPr lang="en-US" dirty="0"/>
              <a:t> </a:t>
            </a:r>
            <a:r>
              <a:rPr lang="en-US" dirty="0" err="1"/>
              <a:t>khó</a:t>
            </a:r>
            <a:r>
              <a:rPr lang="en-US" dirty="0"/>
              <a:t> </a:t>
            </a:r>
            <a:r>
              <a:rPr lang="en-US" dirty="0" err="1"/>
              <a:t>khăn</a:t>
            </a:r>
            <a:r>
              <a:rPr lang="en-US" dirty="0"/>
              <a:t>.</a:t>
            </a:r>
          </a:p>
        </p:txBody>
      </p:sp>
      <p:sp>
        <p:nvSpPr>
          <p:cNvPr id="13" name="TextBox 12">
            <a:extLst>
              <a:ext uri="{FF2B5EF4-FFF2-40B4-BE49-F238E27FC236}">
                <a16:creationId xmlns:a16="http://schemas.microsoft.com/office/drawing/2014/main" id="{12065F00-5B35-4AFC-9893-9A259CB200CF}"/>
              </a:ext>
            </a:extLst>
          </p:cNvPr>
          <p:cNvSpPr txBox="1"/>
          <p:nvPr/>
        </p:nvSpPr>
        <p:spPr>
          <a:xfrm>
            <a:off x="2705100" y="3818109"/>
            <a:ext cx="6781799" cy="369332"/>
          </a:xfrm>
          <a:prstGeom prst="rect">
            <a:avLst/>
          </a:prstGeom>
          <a:noFill/>
        </p:spPr>
        <p:txBody>
          <a:bodyPr wrap="square" rtlCol="0">
            <a:spAutoFit/>
          </a:bodyPr>
          <a:lstStyle/>
          <a:p>
            <a:r>
              <a:rPr lang="en-US" dirty="0" err="1"/>
              <a:t>Mong</a:t>
            </a:r>
            <a:r>
              <a:rPr lang="en-US" dirty="0"/>
              <a:t> </a:t>
            </a:r>
            <a:r>
              <a:rPr lang="en-US" dirty="0" err="1"/>
              <a:t>muốn</a:t>
            </a:r>
            <a:r>
              <a:rPr lang="en-US" dirty="0"/>
              <a:t> </a:t>
            </a:r>
            <a:r>
              <a:rPr lang="en-US" dirty="0" err="1"/>
              <a:t>tạo</a:t>
            </a:r>
            <a:r>
              <a:rPr lang="en-US" dirty="0"/>
              <a:t> ra </a:t>
            </a:r>
            <a:r>
              <a:rPr lang="en-US" dirty="0" err="1"/>
              <a:t>một</a:t>
            </a:r>
            <a:r>
              <a:rPr lang="en-US" dirty="0"/>
              <a:t> Robot </a:t>
            </a:r>
            <a:r>
              <a:rPr lang="en-US" dirty="0" err="1"/>
              <a:t>giúp</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giúp</a:t>
            </a:r>
            <a:r>
              <a:rPr lang="en-US" dirty="0"/>
              <a:t>:</a:t>
            </a:r>
          </a:p>
        </p:txBody>
      </p:sp>
      <p:sp>
        <p:nvSpPr>
          <p:cNvPr id="14" name="TextBox 13">
            <a:extLst>
              <a:ext uri="{FF2B5EF4-FFF2-40B4-BE49-F238E27FC236}">
                <a16:creationId xmlns:a16="http://schemas.microsoft.com/office/drawing/2014/main" id="{DF7712FD-BA7F-471C-B757-0382BC68BF49}"/>
              </a:ext>
            </a:extLst>
          </p:cNvPr>
          <p:cNvSpPr txBox="1"/>
          <p:nvPr/>
        </p:nvSpPr>
        <p:spPr>
          <a:xfrm>
            <a:off x="2705100" y="4187441"/>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Giảm</a:t>
            </a:r>
            <a:r>
              <a:rPr lang="en-US" dirty="0"/>
              <a:t> </a:t>
            </a:r>
            <a:r>
              <a:rPr lang="en-US" dirty="0" err="1"/>
              <a:t>thời</a:t>
            </a:r>
            <a:r>
              <a:rPr lang="en-US" dirty="0"/>
              <a:t> </a:t>
            </a:r>
            <a:r>
              <a:rPr lang="en-US" dirty="0" err="1"/>
              <a:t>gian</a:t>
            </a:r>
            <a:r>
              <a:rPr lang="en-US" dirty="0"/>
              <a:t> </a:t>
            </a:r>
            <a:r>
              <a:rPr lang="en-US" dirty="0" err="1"/>
              <a:t>giao</a:t>
            </a:r>
            <a:r>
              <a:rPr lang="en-US" dirty="0"/>
              <a:t> </a:t>
            </a:r>
            <a:r>
              <a:rPr lang="en-US" dirty="0" err="1"/>
              <a:t>hàng</a:t>
            </a:r>
            <a:r>
              <a:rPr lang="en-US" dirty="0"/>
              <a:t>,</a:t>
            </a:r>
          </a:p>
        </p:txBody>
      </p:sp>
      <p:sp>
        <p:nvSpPr>
          <p:cNvPr id="17" name="TextBox 16">
            <a:extLst>
              <a:ext uri="{FF2B5EF4-FFF2-40B4-BE49-F238E27FC236}">
                <a16:creationId xmlns:a16="http://schemas.microsoft.com/office/drawing/2014/main" id="{F704E273-EB59-47AE-9607-173A448E7414}"/>
              </a:ext>
            </a:extLst>
          </p:cNvPr>
          <p:cNvSpPr txBox="1"/>
          <p:nvPr/>
        </p:nvSpPr>
        <p:spPr>
          <a:xfrm>
            <a:off x="2705100" y="4621663"/>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Giảm</a:t>
            </a:r>
            <a:r>
              <a:rPr lang="en-US" dirty="0"/>
              <a:t> chi </a:t>
            </a:r>
            <a:r>
              <a:rPr lang="en-US" dirty="0" err="1"/>
              <a:t>phí</a:t>
            </a:r>
            <a:r>
              <a:rPr lang="en-US" dirty="0"/>
              <a:t> </a:t>
            </a:r>
            <a:r>
              <a:rPr lang="en-US" dirty="0" err="1"/>
              <a:t>kho</a:t>
            </a:r>
            <a:r>
              <a:rPr lang="en-US" dirty="0"/>
              <a:t>,</a:t>
            </a:r>
          </a:p>
        </p:txBody>
      </p:sp>
      <p:sp>
        <p:nvSpPr>
          <p:cNvPr id="19" name="TextBox 18">
            <a:extLst>
              <a:ext uri="{FF2B5EF4-FFF2-40B4-BE49-F238E27FC236}">
                <a16:creationId xmlns:a16="http://schemas.microsoft.com/office/drawing/2014/main" id="{C25DB28B-98C4-4CBB-9EA0-42DF12939D1E}"/>
              </a:ext>
            </a:extLst>
          </p:cNvPr>
          <p:cNvSpPr txBox="1"/>
          <p:nvPr/>
        </p:nvSpPr>
        <p:spPr>
          <a:xfrm>
            <a:off x="2705100" y="5055885"/>
            <a:ext cx="6781799" cy="369332"/>
          </a:xfrm>
          <a:prstGeom prst="rect">
            <a:avLst/>
          </a:prstGeom>
          <a:noFill/>
        </p:spPr>
        <p:txBody>
          <a:bodyPr wrap="square">
            <a:spAutoFit/>
          </a:bodyPr>
          <a:lstStyle/>
          <a:p>
            <a:pPr marL="285750" indent="-285750">
              <a:buClr>
                <a:srgbClr val="5B9BD5"/>
              </a:buClr>
              <a:buFont typeface="Arial" panose="020B0604020202020204" pitchFamily="34" charset="0"/>
              <a:buChar char="•"/>
            </a:pPr>
            <a:r>
              <a:rPr lang="en-US" dirty="0" err="1"/>
              <a:t>Tăng</a:t>
            </a:r>
            <a:r>
              <a:rPr lang="en-US" dirty="0"/>
              <a:t> </a:t>
            </a:r>
            <a:r>
              <a:rPr lang="en-US" dirty="0" err="1"/>
              <a:t>độ</a:t>
            </a:r>
            <a:r>
              <a:rPr lang="en-US" dirty="0"/>
              <a:t> </a:t>
            </a:r>
            <a:r>
              <a:rPr lang="en-US" dirty="0" err="1"/>
              <a:t>hài</a:t>
            </a:r>
            <a:r>
              <a:rPr lang="en-US" dirty="0"/>
              <a:t> </a:t>
            </a:r>
            <a:r>
              <a:rPr lang="en-US" dirty="0" err="1"/>
              <a:t>lòng</a:t>
            </a:r>
            <a:r>
              <a:rPr lang="en-US" dirty="0"/>
              <a:t> </a:t>
            </a:r>
            <a:r>
              <a:rPr lang="en-US" dirty="0" err="1"/>
              <a:t>của</a:t>
            </a:r>
            <a:r>
              <a:rPr lang="en-US" dirty="0"/>
              <a:t> </a:t>
            </a:r>
            <a:r>
              <a:rPr lang="en-US" dirty="0" err="1"/>
              <a:t>khách</a:t>
            </a:r>
            <a:r>
              <a:rPr lang="en-US" dirty="0"/>
              <a:t> </a:t>
            </a:r>
            <a:r>
              <a:rPr lang="en-US" dirty="0" err="1"/>
              <a:t>hàng</a:t>
            </a:r>
            <a:r>
              <a:rPr lang="en-US" dirty="0"/>
              <a:t>.</a:t>
            </a:r>
          </a:p>
        </p:txBody>
      </p:sp>
    </p:spTree>
    <p:extLst>
      <p:ext uri="{BB962C8B-B14F-4D97-AF65-F5344CB8AC3E}">
        <p14:creationId xmlns:p14="http://schemas.microsoft.com/office/powerpoint/2010/main" val="337371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mn-lt"/>
              </a:rPr>
              <a:t>3. </a:t>
            </a:r>
            <a:r>
              <a:rPr lang="en-US" dirty="0" err="1">
                <a:latin typeface="+mn-lt"/>
              </a:rPr>
              <a:t>Mục</a:t>
            </a:r>
            <a:r>
              <a:rPr lang="en-US" dirty="0">
                <a:latin typeface="+mn-lt"/>
              </a:rPr>
              <a:t> </a:t>
            </a:r>
            <a:r>
              <a:rPr lang="en-US" dirty="0" err="1">
                <a:latin typeface="+mn-lt"/>
              </a:rPr>
              <a:t>tiêu</a:t>
            </a:r>
            <a:endParaRPr lang="en-US" dirty="0">
              <a:latin typeface="+mn-lt"/>
            </a:endParaRPr>
          </a:p>
        </p:txBody>
      </p:sp>
      <p:sp>
        <p:nvSpPr>
          <p:cNvPr id="8" name="Text Placeholder 7"/>
          <p:cNvSpPr>
            <a:spLocks noGrp="1"/>
          </p:cNvSpPr>
          <p:nvPr>
            <p:ph type="body" idx="1"/>
          </p:nvPr>
        </p:nvSpPr>
        <p:spPr>
          <a:xfrm>
            <a:off x="838200" y="3844017"/>
            <a:ext cx="9577251" cy="1500187"/>
          </a:xfrm>
        </p:spPr>
        <p:txBody>
          <a:bodyPr/>
          <a:lstStyle/>
          <a:p>
            <a:pPr algn="just"/>
            <a:r>
              <a:rPr lang="en-US" dirty="0" err="1"/>
              <a:t>Những</a:t>
            </a:r>
            <a:r>
              <a:rPr lang="en-US" dirty="0"/>
              <a:t> </a:t>
            </a:r>
            <a:r>
              <a:rPr lang="en-US" dirty="0" err="1"/>
              <a:t>mục</a:t>
            </a:r>
            <a:r>
              <a:rPr lang="en-US" dirty="0"/>
              <a:t> </a:t>
            </a:r>
            <a:r>
              <a:rPr lang="en-US" dirty="0" err="1"/>
              <a:t>tiêu</a:t>
            </a:r>
            <a:r>
              <a:rPr lang="en-US" dirty="0"/>
              <a:t> </a:t>
            </a:r>
            <a:r>
              <a:rPr lang="en-US" dirty="0" err="1"/>
              <a:t>cần</a:t>
            </a:r>
            <a:r>
              <a:rPr lang="en-US" dirty="0"/>
              <a:t> </a:t>
            </a:r>
            <a:r>
              <a:rPr lang="en-US" dirty="0" err="1"/>
              <a:t>đạt</a:t>
            </a:r>
            <a:r>
              <a:rPr lang="en-US" dirty="0"/>
              <a:t> </a:t>
            </a:r>
            <a:r>
              <a:rPr lang="en-US" dirty="0" err="1"/>
              <a:t>được</a:t>
            </a:r>
            <a:r>
              <a:rPr lang="en-US" dirty="0"/>
              <a:t> </a:t>
            </a:r>
            <a:r>
              <a:rPr lang="en-US" dirty="0" err="1"/>
              <a:t>trong</a:t>
            </a:r>
            <a:r>
              <a:rPr lang="en-US" dirty="0"/>
              <a:t> </a:t>
            </a:r>
            <a:r>
              <a:rPr lang="en-US" dirty="0" err="1"/>
              <a:t>đề</a:t>
            </a:r>
            <a:r>
              <a:rPr lang="en-US" dirty="0"/>
              <a:t> </a:t>
            </a:r>
            <a:r>
              <a:rPr lang="en-US" dirty="0" err="1"/>
              <a:t>tài</a:t>
            </a:r>
            <a:endParaRPr lang="en-US" dirty="0"/>
          </a:p>
        </p:txBody>
      </p:sp>
    </p:spTree>
    <p:extLst>
      <p:ext uri="{BB962C8B-B14F-4D97-AF65-F5344CB8AC3E}">
        <p14:creationId xmlns:p14="http://schemas.microsoft.com/office/powerpoint/2010/main" val="273073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2044" y="227836"/>
            <a:ext cx="10515600" cy="1325563"/>
          </a:xfrm>
        </p:spPr>
        <p:txBody>
          <a:bodyPr/>
          <a:lstStyle/>
          <a:p>
            <a:r>
              <a:rPr lang="en-US" dirty="0" err="1">
                <a:latin typeface="+mn-lt"/>
              </a:rPr>
              <a:t>Mục</a:t>
            </a:r>
            <a:r>
              <a:rPr lang="en-US" dirty="0">
                <a:latin typeface="+mn-lt"/>
              </a:rPr>
              <a:t> </a:t>
            </a:r>
            <a:r>
              <a:rPr lang="en-US" dirty="0" err="1">
                <a:latin typeface="+mn-lt"/>
              </a:rPr>
              <a:t>tiêu</a:t>
            </a:r>
            <a:endParaRPr lang="en-US" dirty="0"/>
          </a:p>
        </p:txBody>
      </p:sp>
      <p:sp>
        <p:nvSpPr>
          <p:cNvPr id="23" name="TextBox 22">
            <a:extLst>
              <a:ext uri="{FF2B5EF4-FFF2-40B4-BE49-F238E27FC236}">
                <a16:creationId xmlns:a16="http://schemas.microsoft.com/office/drawing/2014/main" id="{746C6992-A707-4A51-8FFB-787E5B591C2C}"/>
              </a:ext>
            </a:extLst>
          </p:cNvPr>
          <p:cNvSpPr txBox="1"/>
          <p:nvPr/>
        </p:nvSpPr>
        <p:spPr>
          <a:xfrm>
            <a:off x="1581150" y="1138793"/>
            <a:ext cx="979170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rtl="0"/>
            <a:r>
              <a:rPr lang="en-US" b="1" dirty="0">
                <a:solidFill>
                  <a:srgbClr val="5B9BD5"/>
                </a:solidFill>
                <a:latin typeface="Calibri" panose="020F0502020204030204" pitchFamily="34" charset="0"/>
                <a:ea typeface="Calibri" panose="020F0502020204030204" pitchFamily="34" charset="0"/>
                <a:cs typeface="Calibri" panose="020F0502020204030204" pitchFamily="34" charset="0"/>
              </a:rPr>
              <a:t>N</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ghiên cứu, thiết kế và hiện thực một Robot phân loại sản phẩm và vận</a:t>
            </a:r>
            <a:r>
              <a:rPr lang="en-US"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 </a:t>
            </a:r>
            <a:r>
              <a:rPr lang="vi-VN" b="1" dirty="0">
                <a:solidFill>
                  <a:srgbClr val="5B9BD5"/>
                </a:solidFill>
                <a:effectLst/>
                <a:latin typeface="Calibri" panose="020F0502020204030204" pitchFamily="34" charset="0"/>
                <a:ea typeface="Calibri" panose="020F0502020204030204" pitchFamily="34" charset="0"/>
                <a:cs typeface="Calibri" panose="020F0502020204030204" pitchFamily="34" charset="0"/>
              </a:rPr>
              <a:t>chuyển sản phẩm đến khu vực được chỉ định thỏa mãn yêu cầu của Test case sau:</a:t>
            </a:r>
            <a:endParaRPr lang="en-US" b="1" dirty="0">
              <a:solidFill>
                <a:srgbClr val="5B9BD5"/>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4874642-295E-4089-B2AD-A370EBBAF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31" y="1788685"/>
            <a:ext cx="4359599" cy="4359599"/>
          </a:xfrm>
          <a:prstGeom prst="rect">
            <a:avLst/>
          </a:prstGeom>
        </p:spPr>
      </p:pic>
      <p:sp>
        <p:nvSpPr>
          <p:cNvPr id="4" name="TextBox 3">
            <a:extLst>
              <a:ext uri="{FF2B5EF4-FFF2-40B4-BE49-F238E27FC236}">
                <a16:creationId xmlns:a16="http://schemas.microsoft.com/office/drawing/2014/main" id="{A92D5CE8-3D2B-4276-9DF4-EF451D40BE34}"/>
              </a:ext>
            </a:extLst>
          </p:cNvPr>
          <p:cNvSpPr txBox="1"/>
          <p:nvPr/>
        </p:nvSpPr>
        <p:spPr>
          <a:xfrm>
            <a:off x="972693" y="1714076"/>
            <a:ext cx="974369" cy="369332"/>
          </a:xfrm>
          <a:prstGeom prst="rect">
            <a:avLst/>
          </a:prstGeom>
          <a:noFill/>
        </p:spPr>
        <p:txBody>
          <a:bodyPr wrap="none" rtlCol="0">
            <a:spAutoFit/>
          </a:bodyPr>
          <a:lstStyle/>
          <a:p>
            <a:r>
              <a:rPr lang="en-US" b="1" u="sng" dirty="0" err="1"/>
              <a:t>Yêu</a:t>
            </a:r>
            <a:r>
              <a:rPr lang="en-US" b="1" u="sng" dirty="0"/>
              <a:t> </a:t>
            </a:r>
            <a:r>
              <a:rPr lang="en-US" b="1" u="sng" dirty="0" err="1"/>
              <a:t>cầu</a:t>
            </a:r>
            <a:r>
              <a:rPr lang="en-US" b="1" u="sng"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DE596-A712-4FD6-8A3B-174DBE1ED716}"/>
                  </a:ext>
                </a:extLst>
              </p:cNvPr>
              <p:cNvSpPr txBox="1"/>
              <p:nvPr/>
            </p:nvSpPr>
            <p:spPr>
              <a:xfrm>
                <a:off x="972693" y="2876132"/>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Từ </a:t>
                </a:r>
                <a:r>
                  <a:rPr lang="vi-VN" i="0" dirty="0">
                    <a:latin typeface="Calibri" panose="020F0502020204030204" pitchFamily="34" charset="0"/>
                    <a:ea typeface="Calibri" panose="020F0502020204030204" pitchFamily="34" charset="0"/>
                    <a:cs typeface="Calibri" panose="020F0502020204030204" pitchFamily="34" charset="0"/>
                  </a:rPr>
                  <a:t>Start point</a:t>
                </a:r>
                <a14:m>
                  <m:oMath xmlns:m="http://schemas.openxmlformats.org/officeDocument/2006/math">
                    <m:r>
                      <a:rPr lang="vi-VN" i="1" dirty="0" smtClean="0">
                        <a:latin typeface="Cambria Math" panose="02040503050406030204" pitchFamily="18" charset="0"/>
                      </a:rPr>
                      <m:t>, </m:t>
                    </m:r>
                  </m:oMath>
                </a14:m>
                <a:r>
                  <a:rPr lang="vi-VN" dirty="0">
                    <a:latin typeface="Calibri" panose="020F0502020204030204" pitchFamily="34" charset="0"/>
                    <a:ea typeface="Calibri" panose="020F0502020204030204" pitchFamily="34" charset="0"/>
                    <a:cs typeface="Calibri" panose="020F0502020204030204" pitchFamily="34" charset="0"/>
                  </a:rPr>
                  <a:t>Robot sẽ xuất phát và tiến đến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a:t>
                </a:r>
                <a:endParaRPr lang="en-US" dirty="0"/>
              </a:p>
            </p:txBody>
          </p:sp>
        </mc:Choice>
        <mc:Fallback xmlns="">
          <p:sp>
            <p:nvSpPr>
              <p:cNvPr id="22" name="TextBox 21">
                <a:extLst>
                  <a:ext uri="{FF2B5EF4-FFF2-40B4-BE49-F238E27FC236}">
                    <a16:creationId xmlns:a16="http://schemas.microsoft.com/office/drawing/2014/main" id="{9ABDE596-A712-4FD6-8A3B-174DBE1ED716}"/>
                  </a:ext>
                </a:extLst>
              </p:cNvPr>
              <p:cNvSpPr txBox="1">
                <a:spLocks noRot="1" noChangeAspect="1" noMove="1" noResize="1" noEditPoints="1" noAdjustHandles="1" noChangeArrowheads="1" noChangeShapeType="1" noTextEdit="1"/>
              </p:cNvSpPr>
              <p:nvPr/>
            </p:nvSpPr>
            <p:spPr>
              <a:xfrm>
                <a:off x="972693" y="2876132"/>
                <a:ext cx="6009187" cy="369332"/>
              </a:xfrm>
              <a:prstGeom prst="rect">
                <a:avLst/>
              </a:prstGeom>
              <a:blipFill>
                <a:blip r:embed="rId4"/>
                <a:stretch>
                  <a:fillRect l="-810" t="-7937" r="-405" b="-2222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AE9AFCB0-F1F0-4C26-A007-7C0DA0545B99}"/>
              </a:ext>
            </a:extLst>
          </p:cNvPr>
          <p:cNvSpPr txBox="1"/>
          <p:nvPr/>
        </p:nvSpPr>
        <p:spPr>
          <a:xfrm>
            <a:off x="972693" y="3651546"/>
            <a:ext cx="6009187"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Robot tiến hành nhận diện và phân loại các khối vuông rồi vận chuyển các khối vuông đến các khu vực phân loại</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Classified Area</a:t>
            </a:r>
            <a:r>
              <a:rPr lang="vi-VN" dirty="0">
                <a:latin typeface="Calibri" panose="020F0502020204030204" pitchFamily="34" charset="0"/>
                <a:ea typeface="Calibri" panose="020F0502020204030204" pitchFamily="34" charset="0"/>
                <a:cs typeface="Calibri" panose="020F0502020204030204" pitchFamily="34" charset="0"/>
              </a:rPr>
              <a:t>) tương ứng với màu sắc của từng khối vuông. </a:t>
            </a:r>
            <a:endParaRPr lang="en-US" dirty="0"/>
          </a:p>
        </p:txBody>
      </p:sp>
      <p:sp>
        <p:nvSpPr>
          <p:cNvPr id="25" name="TextBox 24">
            <a:extLst>
              <a:ext uri="{FF2B5EF4-FFF2-40B4-BE49-F238E27FC236}">
                <a16:creationId xmlns:a16="http://schemas.microsoft.com/office/drawing/2014/main" id="{A3882F80-5685-4129-8F95-46C75E25F17D}"/>
              </a:ext>
            </a:extLst>
          </p:cNvPr>
          <p:cNvSpPr txBox="1"/>
          <p:nvPr/>
        </p:nvSpPr>
        <p:spPr>
          <a:xfrm>
            <a:off x="972693" y="4980957"/>
            <a:ext cx="6009187" cy="64633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Khi đã phân loại hết tất cả các khối vuông trong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Robot phải quay lại điểm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End point</a:t>
            </a:r>
            <a:r>
              <a:rPr lang="vi-VN" dirty="0">
                <a:latin typeface="Calibri" panose="020F0502020204030204" pitchFamily="34" charset="0"/>
                <a:ea typeface="Calibri" panose="020F0502020204030204" pitchFamily="34" charset="0"/>
                <a:cs typeface="Calibri" panose="020F0502020204030204" pitchFamily="34" charset="0"/>
              </a:rPr>
              <a:t>.</a:t>
            </a:r>
            <a:endParaRPr lang="en-US" dirty="0"/>
          </a:p>
        </p:txBody>
      </p:sp>
      <p:sp>
        <p:nvSpPr>
          <p:cNvPr id="27" name="TextBox 26">
            <a:extLst>
              <a:ext uri="{FF2B5EF4-FFF2-40B4-BE49-F238E27FC236}">
                <a16:creationId xmlns:a16="http://schemas.microsoft.com/office/drawing/2014/main" id="{A6D2DF19-4A99-4D07-9A97-32182F1539F3}"/>
              </a:ext>
            </a:extLst>
          </p:cNvPr>
          <p:cNvSpPr txBox="1"/>
          <p:nvPr/>
        </p:nvSpPr>
        <p:spPr>
          <a:xfrm>
            <a:off x="972693" y="2100718"/>
            <a:ext cx="600918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vi-VN" dirty="0">
                <a:latin typeface="Calibri" panose="020F0502020204030204" pitchFamily="34" charset="0"/>
                <a:ea typeface="Calibri" panose="020F0502020204030204" pitchFamily="34" charset="0"/>
                <a:cs typeface="Calibri" panose="020F0502020204030204" pitchFamily="34" charset="0"/>
              </a:rPr>
              <a:t>Ban đầu, các khối vuông được đặt trong </a:t>
            </a:r>
            <a:r>
              <a:rPr lang="vi-VN" b="1" i="1" dirty="0">
                <a:solidFill>
                  <a:schemeClr val="bg1"/>
                </a:solidFill>
                <a:latin typeface="Calibri" panose="020F0502020204030204" pitchFamily="34" charset="0"/>
                <a:ea typeface="Calibri" panose="020F0502020204030204" pitchFamily="34" charset="0"/>
                <a:cs typeface="Calibri" panose="020F0502020204030204" pitchFamily="34" charset="0"/>
              </a:rPr>
              <a:t>Gathering area</a:t>
            </a:r>
            <a:r>
              <a:rPr lang="vi-VN"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5" name="Left Brace 14">
            <a:extLst>
              <a:ext uri="{FF2B5EF4-FFF2-40B4-BE49-F238E27FC236}">
                <a16:creationId xmlns:a16="http://schemas.microsoft.com/office/drawing/2014/main" id="{262E1FA0-7CA3-419A-8C7A-68B163D3A16F}"/>
              </a:ext>
            </a:extLst>
          </p:cNvPr>
          <p:cNvSpPr/>
          <p:nvPr/>
        </p:nvSpPr>
        <p:spPr>
          <a:xfrm>
            <a:off x="652044" y="2016849"/>
            <a:ext cx="240563" cy="372854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16D308F1-5F82-4E35-81E4-68020619213E}"/>
              </a:ext>
            </a:extLst>
          </p:cNvPr>
          <p:cNvSpPr/>
          <p:nvPr/>
        </p:nvSpPr>
        <p:spPr>
          <a:xfrm flipH="1">
            <a:off x="7061966" y="1946921"/>
            <a:ext cx="237744" cy="3728546"/>
          </a:xfrm>
          <a:prstGeom prst="leftBrace">
            <a:avLst>
              <a:gd name="adj1" fmla="val 8333"/>
              <a:gd name="adj2" fmla="val 49234"/>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Arrow: Bent 16">
            <a:extLst>
              <a:ext uri="{FF2B5EF4-FFF2-40B4-BE49-F238E27FC236}">
                <a16:creationId xmlns:a16="http://schemas.microsoft.com/office/drawing/2014/main" id="{7B6B238D-E966-444C-9DB6-6DB6C032068D}"/>
              </a:ext>
            </a:extLst>
          </p:cNvPr>
          <p:cNvSpPr/>
          <p:nvPr/>
        </p:nvSpPr>
        <p:spPr>
          <a:xfrm flipV="1">
            <a:off x="1163193" y="1247085"/>
            <a:ext cx="417957" cy="28145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8427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2850</TotalTime>
  <Words>2367</Words>
  <Application>Microsoft Office PowerPoint</Application>
  <PresentationFormat>Widescreen</PresentationFormat>
  <Paragraphs>237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(Body)</vt:lpstr>
      <vt:lpstr>Calibri Light</vt:lpstr>
      <vt:lpstr>Cambria Math</vt:lpstr>
      <vt:lpstr>Courier New</vt:lpstr>
      <vt:lpstr>VNI-Souvir</vt:lpstr>
      <vt:lpstr>Office Theme</vt:lpstr>
      <vt:lpstr>MÔ HÌNH ROBOT PHÂN LOẠI HÀNG HOÁ</vt:lpstr>
      <vt:lpstr>CÁC NỘI DUNG CHÍNH</vt:lpstr>
      <vt:lpstr>1. Tổng quan</vt:lpstr>
      <vt:lpstr>Tổng quan</vt:lpstr>
      <vt:lpstr>Tổng quan</vt:lpstr>
      <vt:lpstr>2. Giới thiệu đề tài</vt:lpstr>
      <vt:lpstr>Giới thiệu đề tài</vt:lpstr>
      <vt:lpstr>3. Mục tiêu</vt:lpstr>
      <vt:lpstr>Mục tiêu</vt:lpstr>
      <vt:lpstr>Mục tiêu</vt:lpstr>
      <vt:lpstr>Mục tiêu</vt:lpstr>
      <vt:lpstr>Mục tiêu</vt:lpstr>
      <vt:lpstr>4. Kiến thức liên quan</vt:lpstr>
      <vt:lpstr>Các kiến thức liên quan</vt:lpstr>
      <vt:lpstr>Các kiến thức liên quan</vt:lpstr>
      <vt:lpstr>Các kiến thức liên quan</vt:lpstr>
      <vt:lpstr>Các kiến thức liên quan</vt:lpstr>
      <vt:lpstr>Các kiến thức liên quan</vt:lpstr>
      <vt:lpstr>5. Đề xuất giải pháp </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Đề xuất giải pháp</vt:lpstr>
      <vt:lpstr>6. Kế hoạch cho giai đoạn 2 </vt:lpstr>
      <vt:lpstr>Kế hoạch cho giai đoạn 2</vt:lpstr>
      <vt:lpstr>Kế hoạch cho giai đoạn 2</vt:lpstr>
      <vt:lpstr>Kế hoạch cho giai đoạn 2</vt:lpstr>
      <vt:lpstr>Kế hoạch cho giai đoạn 2</vt:lpstr>
      <vt:lpstr>Kế hoạch cho giai đoạn 2</vt:lpstr>
      <vt:lpstr>CẢM ƠN CÁC THẦY ĐÃ LẮNG NGHE PHẦN TRÌNH BÀY CỦA 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tuanvinh nguyen</cp:lastModifiedBy>
  <cp:revision>197</cp:revision>
  <cp:lastPrinted>2024-05-29T08:01:48Z</cp:lastPrinted>
  <dcterms:created xsi:type="dcterms:W3CDTF">2019-05-10T14:30:44Z</dcterms:created>
  <dcterms:modified xsi:type="dcterms:W3CDTF">2024-05-29T08:20:38Z</dcterms:modified>
</cp:coreProperties>
</file>